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Lst>
  <p:sldSz cy="5143500" cx="9144000"/>
  <p:notesSz cx="6858000" cy="9144000"/>
  <p:embeddedFontLst>
    <p:embeddedFont>
      <p:font typeface="Noto Sans Medium"/>
      <p:regular r:id="rId136"/>
      <p:bold r:id="rId137"/>
      <p:italic r:id="rId138"/>
      <p:boldItalic r:id="rId139"/>
    </p:embeddedFont>
    <p:embeddedFont>
      <p:font typeface="Roboto"/>
      <p:regular r:id="rId140"/>
      <p:bold r:id="rId141"/>
      <p:italic r:id="rId142"/>
      <p:boldItalic r:id="rId143"/>
    </p:embeddedFont>
    <p:embeddedFont>
      <p:font typeface="Noto Sans"/>
      <p:regular r:id="rId144"/>
      <p:bold r:id="rId145"/>
      <p:italic r:id="rId146"/>
      <p:boldItalic r:id="rId147"/>
    </p:embeddedFont>
    <p:embeddedFont>
      <p:font typeface="Delicious Handrawn"/>
      <p:regular r:id="rId148"/>
    </p:embeddedFont>
    <p:embeddedFont>
      <p:font typeface="Oswald"/>
      <p:regular r:id="rId149"/>
      <p:bold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 clrIdx="1" id="1" initials="" lastIdx="1" name="Ana Pr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8B8E0E-1F23-4FC9-B48F-5C4748AE6BA7}">
  <a:tblStyle styleId="{7E8B8E0E-1F23-4FC9-B48F-5C4748AE6B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B1BA5B-D354-4973-97B0-90A204A628CC}"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Oswald-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swald-regular.fntdata"/><Relationship Id="rId4" Type="http://schemas.openxmlformats.org/officeDocument/2006/relationships/commentAuthors" Target="commentAuthors.xml"/><Relationship Id="rId148" Type="http://schemas.openxmlformats.org/officeDocument/2006/relationships/font" Target="fonts/DeliciousHandrawn-regular.fntdata"/><Relationship Id="rId9" Type="http://schemas.openxmlformats.org/officeDocument/2006/relationships/slide" Target="slides/slide1.xml"/><Relationship Id="rId143" Type="http://schemas.openxmlformats.org/officeDocument/2006/relationships/font" Target="fonts/Roboto-boldItalic.fntdata"/><Relationship Id="rId142" Type="http://schemas.openxmlformats.org/officeDocument/2006/relationships/font" Target="fonts/Roboto-italic.fntdata"/><Relationship Id="rId141" Type="http://schemas.openxmlformats.org/officeDocument/2006/relationships/font" Target="fonts/Roboto-bold.fntdata"/><Relationship Id="rId140" Type="http://schemas.openxmlformats.org/officeDocument/2006/relationships/font" Target="fonts/Roboto-regular.fntdata"/><Relationship Id="rId5" Type="http://schemas.openxmlformats.org/officeDocument/2006/relationships/slideMaster" Target="slideMasters/slideMaster1.xml"/><Relationship Id="rId147" Type="http://schemas.openxmlformats.org/officeDocument/2006/relationships/font" Target="fonts/NotoSans-boldItalic.fntdata"/><Relationship Id="rId6" Type="http://schemas.openxmlformats.org/officeDocument/2006/relationships/slideMaster" Target="slideMasters/slideMaster2.xml"/><Relationship Id="rId146" Type="http://schemas.openxmlformats.org/officeDocument/2006/relationships/font" Target="fonts/NotoSans-italic.fntdata"/><Relationship Id="rId7" Type="http://schemas.openxmlformats.org/officeDocument/2006/relationships/slideMaster" Target="slideMasters/slideMaster3.xml"/><Relationship Id="rId145" Type="http://schemas.openxmlformats.org/officeDocument/2006/relationships/font" Target="fonts/NotoSans-bold.fntdata"/><Relationship Id="rId8" Type="http://schemas.openxmlformats.org/officeDocument/2006/relationships/notesMaster" Target="notesMasters/notesMaster1.xml"/><Relationship Id="rId144" Type="http://schemas.openxmlformats.org/officeDocument/2006/relationships/font" Target="fonts/NotoSans-regular.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NotoSansMedium-boldItalic.fntdata"/><Relationship Id="rId138" Type="http://schemas.openxmlformats.org/officeDocument/2006/relationships/font" Target="fonts/NotoSansMedium-italic.fntdata"/><Relationship Id="rId137" Type="http://schemas.openxmlformats.org/officeDocument/2006/relationships/font" Target="fonts/NotoSansMedium-bold.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NotoSansMedium-regular.fntdata"/><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1T23:39:46.619">
    <p:pos x="6000" y="0"/>
    <p:text>@grm.lmt@gmail.com y @ana@parentingforlifelonghealth.org
¿Podrías actualizar esta diapositiva con las fotos y datos de Nancy, Lupita y Ana?</p:text>
  </p:cm>
  <p:cm authorId="1" idx="1" dt="2024-02-01T23:39:46.619">
    <p:pos x="6000" y="0"/>
    <p:text>¡lo mío está listo! @grm.lmt@gmail.com @naagy14@gmail.com</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2-01T13:41:46.721">
    <p:pos x="6000" y="0"/>
    <p:text>Agregar un video</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2-01T14:01:14.890">
    <p:pos x="6000" y="0"/>
    <p:text>Agregar diapositivas con la respuesta correcta para su discusión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1-26T09:48:16.168">
    <p:pos x="6000" y="0"/>
    <p:text>Actualización al final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1-29T14:02:54.705">
    <p:pos x="6000" y="0"/>
    <p:text>Actualizar diapositiva</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01T13:27:10.318">
    <p:pos x="6000" y="0"/>
    <p:text>Agrega el video de integración aquí</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01T13:28:09.456">
    <p:pos x="6000" y="0"/>
    <p:text>Agregar el video sobre el autocuidado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1-31T13:45:28.456">
    <p:pos x="6000" y="0"/>
    <p:text>Se actualizará cuando esté disponible la aplicación para facilitadores en español</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1-31T19:19:49.796">
    <p:pos x="6000" y="0"/>
    <p:text>Agregar un video sobre cómo hacer una pausa</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2-01T13:37:38.996">
    <p:pos x="6000" y="0"/>
    <p:text>Agregar un video sobre cómo añadir un padre, madre o cuidador</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01T13:39:23.333">
    <p:pos x="6000" y="0"/>
    <p:text>Agrega el video aquí</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2" name="Google Shape;72;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8" name="Google Shape;1158;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65" name="Google Shape;1165;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2" name="Google Shape;1172;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9" name="Google Shape;1179;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86" name="Google Shape;1186;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93" name="Google Shape;1193;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05" name="Google Shape;1205;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2" name="Google Shape;1212;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9" name="Google Shape;1219;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Resalta los puntos clave en el resumen </a:t>
            </a:r>
          </a:p>
        </p:txBody>
      </p:sp>
      <p:sp>
        <p:nvSpPr>
          <p:cNvPr id="158" name="Google Shape;158;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26" name="Google Shape;1226;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33" name="Google Shape;1233;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0" name="Google Shape;1240;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7" name="Google Shape;1247;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4" name="Google Shape;1254;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3" name="Google Shape;1263;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9" name="Google Shape;1279;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87" name="Google Shape;1287;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94" name="Google Shape;1294;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169" name="Google Shape;16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2" name="Google Shape;1302;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9" name="Google Shape;1309;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16" name="Google Shape;1316;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39" name="Google Shape;1339;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346" name="Google Shape;1346;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70f730c27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e70f730c27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¿Qué son los programas de crianza?</a:t>
            </a:r>
          </a:p>
          <a:p>
            <a:pPr indent="-228600" lvl="0" marL="457200" rtl="0" algn="l">
              <a:lnSpc>
                <a:spcPct val="100000"/>
              </a:lnSpc>
              <a:spcBef>
                <a:spcPts val="0"/>
              </a:spcBef>
              <a:spcAft>
                <a:spcPts val="0"/>
              </a:spcAft>
              <a:buSzPts val="1100"/>
              <a:buNone/>
            </a:pPr>
          </a:p>
          <a:p>
            <a:pPr indent="0" lvl="0" marL="0" rtl="0" algn="l">
              <a:lnSpc>
                <a:spcPct val="100000"/>
              </a:lnSpc>
              <a:spcBef>
                <a:spcPts val="0"/>
              </a:spcBef>
              <a:spcAft>
                <a:spcPts val="0"/>
              </a:spcAft>
              <a:buNone/>
            </a:pPr>
            <a:r>
              <a:t>Basándonos en nuestras revisiones de más de 400 ensayos aleatorizados, los programas de crianza son generalmente una intervención estructurada dirigida a los padres, madres u otros cuidadores, cuyo objetivo es mejorar la interacción entre ellos y sus niños, niñas o adolescentes, además de la calidad de la crianza que recibe el niño, niña o adolescente. Se centran principalmente en el cambio de comportamiento: en aprender y practicar habilidades nuevas, y la mayoría de los programas se basan en contenidos y principios similares, como lo son PMT, Día a Día, Fortalecimiento de las Familias, Triple-P y PLH. </a:t>
            </a:r>
          </a:p>
        </p:txBody>
      </p:sp>
      <p:sp>
        <p:nvSpPr>
          <p:cNvPr id="206" name="Google Shape;206;g1e70f730c27_0_1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70f730c27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e70f730c27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defRPr sz="1100">
                <a:solidFill>
                  <a:schemeClr val="dk1"/>
                </a:solidFill>
              </a:defRPr>
            </a:pPr>
            <a:r>
              <a:t>Las intervenciones para la crianza son estructuradas y suelen ir acompañadas de instrucciones claras y detalladas, además de apoyos para garantizar que se lleven a cabo con gran fidelidad al modelo de intervención probado y de eficacia demostrada. Se centran en mejorar la interacción entre padres, madres, cuidadores y sus niños, niñas y adolescentes al fomentar la comunicación y el juego, reforzando así los comportamientos positivos del niño, niña o adolescente, evitando la disciplina severa y apoyando la autorregulación y la resolución de problemas por parte del niño, niña o adolescente. </a:t>
            </a:r>
          </a:p>
          <a:p>
            <a:pPr indent="-228600" lvl="0" marL="457200" rtl="0" algn="l">
              <a:lnSpc>
                <a:spcPct val="100000"/>
              </a:lnSpc>
              <a:spcBef>
                <a:spcPts val="0"/>
              </a:spcBef>
              <a:spcAft>
                <a:spcPts val="0"/>
              </a:spcAft>
              <a:buSzPts val="1100"/>
              <a:buNone/>
            </a:pPr>
          </a:p>
        </p:txBody>
      </p:sp>
      <p:sp>
        <p:nvSpPr>
          <p:cNvPr id="221" name="Google Shape;221;g1e70f730c27_0_18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2" marL="0" rtl="0" algn="l">
              <a:lnSpc>
                <a:spcPct val="100000"/>
              </a:lnSpc>
              <a:spcBef>
                <a:spcPts val="0"/>
              </a:spcBef>
              <a:spcAft>
                <a:spcPts val="0"/>
              </a:spcAft>
              <a:buClr>
                <a:schemeClr val="lt1"/>
              </a:buClr>
              <a:buSzPts val="1200"/>
              <a:buFont typeface="Arial"/>
              <a:buNone/>
            </a:pPr>
            <a:r>
              <a:t>La teoría del cambio que se basa en componentes principales comunes como los cuidados responsivos, el apoyo a la salud mental y las normas sensibles al género, tienen como objetivo</a:t>
            </a:r>
          </a:p>
          <a:p>
            <a:pPr indent="-228600" lvl="2" marL="228600" rtl="0" algn="l">
              <a:lnSpc>
                <a:spcPct val="100000"/>
              </a:lnSpc>
              <a:spcBef>
                <a:spcPts val="0"/>
              </a:spcBef>
              <a:spcAft>
                <a:spcPts val="0"/>
              </a:spcAft>
              <a:buClr>
                <a:schemeClr val="dk1"/>
              </a:buClr>
              <a:buSzPts val="1200"/>
              <a:buFont typeface="Arial"/>
              <a:buAutoNum type="arabicPeriod"/>
            </a:pPr>
            <a:r>
              <a:t>Mejorar las habilidades de crianza al aumentar el tiempo de calidad compartido, la regulación socioemocional, el refuerzo positivo y la disciplina sin violencia, que a su vez logran</a:t>
            </a:r>
          </a:p>
          <a:p>
            <a:pPr indent="-228600" lvl="2" marL="228600" rtl="0" algn="l">
              <a:lnSpc>
                <a:spcPct val="100000"/>
              </a:lnSpc>
              <a:spcBef>
                <a:spcPts val="0"/>
              </a:spcBef>
              <a:spcAft>
                <a:spcPts val="0"/>
              </a:spcAft>
              <a:buClr>
                <a:schemeClr val="dk1"/>
              </a:buClr>
              <a:buSzPts val="1200"/>
              <a:buFont typeface="Arial"/>
              <a:buAutoNum type="arabicPeriod"/>
            </a:pPr>
            <a:r>
              <a:t>Repercutir en los resultados de la crianza, incluyendo el aumento en conocimientos, la reducción de la crianza hostil, el aumento de la crianza positiva y receptiva y la mejora del bienestar emocional, que impulsan </a:t>
            </a:r>
          </a:p>
          <a:p>
            <a:pPr indent="-228600" lvl="2" marL="228600" rtl="0" algn="l">
              <a:lnSpc>
                <a:spcPct val="100000"/>
              </a:lnSpc>
              <a:spcBef>
                <a:spcPts val="0"/>
              </a:spcBef>
              <a:spcAft>
                <a:spcPts val="0"/>
              </a:spcAft>
              <a:buClr>
                <a:schemeClr val="dk1"/>
              </a:buClr>
              <a:buSzPts val="1200"/>
              <a:buFont typeface="Arial"/>
              <a:buAutoNum type="arabicPeriod"/>
            </a:pPr>
            <a:r>
              <a:t>Resultados positivos en los adultos, como mejoría en sus relaciones, normas de género equitativas y salud mental, además de</a:t>
            </a:r>
          </a:p>
          <a:p>
            <a:pPr indent="-228600" lvl="2" marL="228600" rtl="0" algn="l">
              <a:lnSpc>
                <a:spcPct val="100000"/>
              </a:lnSpc>
              <a:spcBef>
                <a:spcPts val="0"/>
              </a:spcBef>
              <a:spcAft>
                <a:spcPts val="0"/>
              </a:spcAft>
              <a:buClr>
                <a:schemeClr val="dk1"/>
              </a:buClr>
              <a:buSzPts val="1200"/>
              <a:buFont typeface="Arial"/>
              <a:buAutoNum type="arabicPeriod"/>
            </a:pPr>
            <a:r>
              <a:t>Resultados positivos en los niños y niñas, como la reducción de problemas de conducta y de situaciones de violencia, mejor salud mental y un buen desarrollo</a:t>
            </a:r>
          </a:p>
          <a:p>
            <a:pPr indent="-228600" lvl="2" marL="228600" rtl="0" algn="l">
              <a:lnSpc>
                <a:spcPct val="100000"/>
              </a:lnSpc>
              <a:spcBef>
                <a:spcPts val="0"/>
              </a:spcBef>
              <a:spcAft>
                <a:spcPts val="0"/>
              </a:spcAft>
              <a:buClr>
                <a:schemeClr val="dk1"/>
              </a:buClr>
              <a:buSzPts val="1200"/>
              <a:buFont typeface="Arial"/>
              <a:buAutoNum type="arabicPeriod"/>
            </a:pPr>
            <a:r>
              <a:t>Y, en última instancia, resultados sociales positivos: menos desigualdad y más capital humano</a:t>
            </a:r>
          </a:p>
          <a:p>
            <a:pPr indent="0" lvl="2" marL="0" rtl="0" algn="l">
              <a:lnSpc>
                <a:spcPct val="100000"/>
              </a:lnSpc>
              <a:spcBef>
                <a:spcPts val="0"/>
              </a:spcBef>
              <a:spcAft>
                <a:spcPts val="0"/>
              </a:spcAft>
              <a:buClr>
                <a:schemeClr val="lt1"/>
              </a:buClr>
              <a:buSzPts val="1200"/>
              <a:buFont typeface="Arial"/>
              <a:buNone/>
            </a:pPr>
          </a:p>
          <a:p>
            <a:pPr indent="0" lvl="2" marL="0" rtl="0" algn="l">
              <a:lnSpc>
                <a:spcPct val="100000"/>
              </a:lnSpc>
              <a:spcBef>
                <a:spcPts val="0"/>
              </a:spcBef>
              <a:spcAft>
                <a:spcPts val="0"/>
              </a:spcAft>
              <a:buClr>
                <a:schemeClr val="lt1"/>
              </a:buClr>
              <a:buSzPts val="1200"/>
              <a:buFont typeface="Arial"/>
              <a:buNone/>
            </a:pPr>
          </a:p>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Destaca lo único y especial que es programa y la colaboración entre el DIF, el PNI, PLH y la UNICEF. Intervención basada en evidencia </a:t>
            </a:r>
            <a:endParaRPr b="1">
              <a:solidFill>
                <a:schemeClr val="dk1"/>
              </a:solidFill>
            </a:endParaRPr>
          </a:p>
        </p:txBody>
      </p:sp>
      <p:sp>
        <p:nvSpPr>
          <p:cNvPr id="266" name="Google Shape;266;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274" name="Google Shape;274;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7e86ac7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b37e86ac72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consta de tres partes </a:t>
            </a:r>
          </a:p>
          <a:p>
            <a:pPr indent="0" lvl="0" marL="0" rtl="0" algn="l">
              <a:lnSpc>
                <a:spcPct val="100000"/>
              </a:lnSpc>
              <a:spcBef>
                <a:spcPts val="0"/>
              </a:spcBef>
              <a:spcAft>
                <a:spcPts val="0"/>
              </a:spcAft>
              <a:buSzPts val="1100"/>
              <a:buNone/>
            </a:pPr>
          </a:p>
          <a:p>
            <a:pPr indent="0" lvl="0" marL="0" rtl="0" algn="just">
              <a:lnSpc>
                <a:spcPct val="150000"/>
              </a:lnSpc>
              <a:spcBef>
                <a:spcPts val="0"/>
              </a:spcBef>
              <a:spcAft>
                <a:spcPts val="0"/>
              </a:spcAft>
              <a:buNone/>
            </a:pPr>
            <a:endParaRPr b="1">
              <a:solidFill>
                <a:schemeClr val="dk1"/>
              </a:solidFill>
            </a:endParaRPr>
          </a:p>
          <a:p>
            <a:pPr indent="0" lvl="0" marL="0" rtl="0" algn="just">
              <a:lnSpc>
                <a:spcPct val="150000"/>
              </a:lnSpc>
              <a:spcBef>
                <a:spcPts val="1200"/>
              </a:spcBef>
              <a:spcAft>
                <a:spcPts val="0"/>
              </a:spcAft>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6f4ffd7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66f4ffd752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6f4ffd75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66f4ffd752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7800497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678004976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7800497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678004976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6f4ffd75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66f4ffd75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6f4ffd75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6f4ffd75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Aquí hay un resumen de la experiencia de los padres, madres y cuidadores en el curso básico, que se comprende de los primeros 5 días. Una sesión presencial de integración que incluye capacitación en alfabetización digital, y luego 5 sesiones, de un promedio de 5 minutos, con actividades para la casa. También reciben mensajes de ánimo, recordatorios para completar sus sesiones, apoyo y contenidos de parte de los facilitadores. Al final de los 5 días del curso, reciben un certificado y el facilitador dirige una sesión de cierre. </a:t>
            </a:r>
          </a:p>
          <a:p>
            <a:pPr indent="0" lvl="0" marL="0" rtl="0" algn="l">
              <a:spcBef>
                <a:spcPts val="0"/>
              </a:spcBef>
              <a:spcAft>
                <a:spcPts val="0"/>
              </a:spcAft>
              <a:buNone/>
            </a:pPr>
          </a:p>
          <a:p>
            <a:pPr indent="0" lvl="0" marL="0" rtl="0" algn="l">
              <a:spcBef>
                <a:spcPts val="0"/>
              </a:spcBef>
              <a:spcAft>
                <a:spcPts val="0"/>
              </a:spcAft>
              <a:buNone/>
            </a:pPr>
          </a:p>
          <a:p>
            <a:pPr indent="0" lvl="0" marL="0" rtl="0" algn="l">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11" name="Google Shape;411;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22" name="Google Shape;422;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30" name="Google Shape;430;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¡También es importante que tú modeles este enfoque a lo largo de la formación de los facilitadores!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2" name="Google Shape;592;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9" name="Google Shape;599;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672cfc2c3f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07" name="Google Shape;607;g2672cfc2c3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672cfc2c3f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14" name="Google Shape;614;g2672cfc2c3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672cfc2c3f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1" name="Google Shape;621;g2672cfc2c3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72cfc2c3f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672cfc2c3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72cfc2c3f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35" name="Google Shape;635;g2672cfc2c3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72cfc2c3f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42" name="Google Shape;642;g2672cfc2c3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64" name="Google Shape;664;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74" name="Google Shape;674;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97" name="Google Shape;697;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15" name="Google Shape;715;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38" name="Google Shape;738;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61" name="Google Shape;761;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73" name="Google Shape;773;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128" name="Google Shape;128;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805" name="Google Shape;805;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1" name="Google Shape;841;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8" name="Google Shape;848;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55" name="Google Shape;855;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141" name="Google Shape;141;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44" name="Google Shape;1144;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1" name="Google Shape;1151;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cxnSp>
        <p:nvCxnSpPr>
          <p:cNvPr id="64" name="Google Shape;64;p1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65" name="Google Shape;65;p1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6" name="Google Shape;66;p1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7" name="Google Shape;67;p17"/>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hyperlink" Target="https://docs.google.com/forms/d/e/1FAIpQLScWvUZ35viuhsB6T2fkKXucgD0YYU3foYiwUUVGdCEx73udFw/viewfor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50.png"/><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9.png"/><Relationship Id="rId8"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52.jp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comments" Target="../comments/commen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55.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comments" Target="../comments/commen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comments" Target="../comments/commen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comments" Target="../comments/commen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comments" Target="../comments/commen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comments" Target="../comments/comment8.xml"/><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comments" Target="../comments/comment9.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comments" Target="../comments/comment10.xml"/><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44.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comments" Target="../comments/commen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20"/>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5" name="Google Shape;75;p20"/>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1</a:t>
            </a:r>
            <a:endParaRPr b="1" i="0" sz="2300" u="none" cap="none" strike="noStrike">
              <a:solidFill>
                <a:srgbClr val="0B4060"/>
              </a:solidFill>
              <a:latin typeface="Noto Sans"/>
              <a:ea typeface="Noto Sans"/>
              <a:cs typeface="Noto Sans"/>
              <a:sym typeface="Noto Sans"/>
            </a:endParaRPr>
          </a:p>
        </p:txBody>
      </p:sp>
      <p:pic>
        <p:nvPicPr>
          <p:cNvPr id="76" name="Google Shape;76;p20"/>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 name="Google Shape;77;p20"/>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54" name="Shape 154"/>
        <p:cNvGrpSpPr/>
        <p:nvPr/>
      </p:nvGrpSpPr>
      <p:grpSpPr>
        <a:xfrm>
          <a:off x="0" y="0"/>
          <a:ext cx="0" cy="0"/>
          <a:chOff x="0" y="0"/>
          <a:chExt cx="0" cy="0"/>
        </a:xfrm>
      </p:grpSpPr>
      <p:sp>
        <p:nvSpPr>
          <p:cNvPr id="155" name="Google Shape;155;p29"/>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Comparte tus retos y desafíos</a:t>
            </a:r>
            <a:endParaRPr b="1" sz="60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9"/>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Ya sabes cómo son los adolescentes, es solo una fase.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Suena complicado y desafiante. ¿Puedes compartir algún momento en el que estuviera de mal humor o susceptible?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lo pienses mucho, lo primero que te venga a la mente. Alégrate de que no estén haciendo algo arriesgado.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61" name="Google Shape;1161;p11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2" name="Google Shape;1162;p11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20"/>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Suena complicado y desafiante. ¿Puedes compartir algún momento en el que estuviera de mal humor o susceptible?</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Cuando el adolescente parece distanciarse, dedicar tiempo a entender los motivos por los que se comporta así es crucial para los padres, madres o cuidadores. Explora cómo podría haberse sentido el adolescente usando preguntas abiertas.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Las soluciones simples pueden no abarcar la complejidad de sus sentimientos y situaciones, y pueden conducir a una mala relación entre el adolescente y el padre, la madre o los cuidadores. </a:t>
            </a:r>
            <a:endParaRPr i="1" sz="1700">
              <a:solidFill>
                <a:srgbClr val="113D5C"/>
              </a:solidFill>
              <a:latin typeface="Noto Sans"/>
              <a:ea typeface="Noto Sans"/>
              <a:cs typeface="Noto Sans"/>
              <a:sym typeface="Noto Sans"/>
            </a:endParaRPr>
          </a:p>
        </p:txBody>
      </p:sp>
      <p:sp>
        <p:nvSpPr>
          <p:cNvPr id="1168" name="Google Shape;1168;p12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9" name="Google Shape;1169;p12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1"/>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Tal vez no puedas verlo todavía. Sigue intentándolo.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que te sientas así, sigue adelante con el curso.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75" name="Google Shape;1175;p12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6" name="Google Shape;1176;p12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2"/>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 los participantes sienten que los conceptos del programa están desconectados de su vida, no pasa nada. Explorar sus luchas puede ayudar a reducir esa distancia y hacer que el programa sea más relevante para sus experiencias.</a:t>
            </a:r>
            <a:endParaRPr i="1" sz="1700">
              <a:solidFill>
                <a:srgbClr val="113D5C"/>
              </a:solidFill>
              <a:latin typeface="Noto Sans"/>
              <a:ea typeface="Noto Sans"/>
              <a:cs typeface="Noto Sans"/>
              <a:sym typeface="Noto Sans"/>
            </a:endParaRPr>
          </a:p>
        </p:txBody>
      </p:sp>
      <p:sp>
        <p:nvSpPr>
          <p:cNvPr id="1182" name="Google Shape;1182;p12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83" name="Google Shape;1183;p12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3"/>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Me alegro de haber podido ayudar. Recuerda que cuentas con apoyo y que no pasa nada si pides ayuda.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Con el tiempo vas a ir aprendiendo a resolver las dificultades.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hay problema, eres una persona fuerte. No necesitas mucha ayuda.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89" name="Google Shape;1189;p12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0" name="Google Shape;1190;p12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4"/>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Me alegro de haber podido ayudar. Recuerda que cuentas con apoyo y que no pasa nada si pides ayuda.</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Al enfatizar la empatía en nuestras respuestas, creamos un espacio en el que las personas se sienten escuchadas, apoyadas y motivadas a buscar ayuda cuando es necesario.</a:t>
            </a:r>
            <a:endParaRPr i="1" sz="1700">
              <a:solidFill>
                <a:srgbClr val="113D5C"/>
              </a:solidFill>
              <a:latin typeface="Noto Sans"/>
              <a:ea typeface="Noto Sans"/>
              <a:cs typeface="Noto Sans"/>
              <a:sym typeface="Noto Sans"/>
            </a:endParaRPr>
          </a:p>
        </p:txBody>
      </p:sp>
      <p:sp>
        <p:nvSpPr>
          <p:cNvPr id="1196" name="Google Shape;1196;p12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7" name="Google Shape;1197;p12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1201" name="Shape 1201"/>
        <p:cNvGrpSpPr/>
        <p:nvPr/>
      </p:nvGrpSpPr>
      <p:grpSpPr>
        <a:xfrm>
          <a:off x="0" y="0"/>
          <a:ext cx="0" cy="0"/>
          <a:chOff x="0" y="0"/>
          <a:chExt cx="0" cy="0"/>
        </a:xfrm>
      </p:grpSpPr>
      <p:sp>
        <p:nvSpPr>
          <p:cNvPr id="1202" name="Google Shape;1202;p125"/>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7: Safeguarding</a:t>
            </a:r>
            <a:endParaRPr b="1" sz="5000">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26"/>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significa "salvaguardar"?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Proteger la salud, el bienestar y los derechos humanos de todas las personas, garantizando una vida libre de daños, abusos y negligencias.</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Independientemente de su edad, identidad de género, discapacidad, orientación sexual, religión u origen étnico, todas las personas que participan en nuestro programa tienen derecho a ser protegidas contra cualquier forma de daño, abuso, negligencia y explotación por parte de cualquier persona asociada.</a:t>
            </a:r>
            <a:endParaRPr b="0" i="0" sz="1600" u="none" cap="none" strike="noStrike">
              <a:solidFill>
                <a:schemeClr val="accent5"/>
              </a:solidFill>
              <a:latin typeface="Arial"/>
              <a:ea typeface="Arial"/>
              <a:cs typeface="Arial"/>
              <a:sym typeface="Arial"/>
            </a:endParaRPr>
          </a:p>
        </p:txBody>
      </p:sp>
      <p:sp>
        <p:nvSpPr>
          <p:cNvPr id="1208" name="Google Shape;1208;p12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9" name="Google Shape;1209;p12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las Infancias y Adolescencias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27"/>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Comprender el abuso, la negligencia y la explotación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El abuso</a:t>
            </a:r>
            <a:r>
              <a:t> se refiere a un acto deliberado de maltrato que puede dañar la seguridad, el bienestar, la dignidad y el desarrollo del niño o niña. El abuso incluye todas las formas de maltrato físico, sexual, psicológico y emocional.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Violencia contra los niños </a:t>
            </a:r>
            <a:r>
              <a:t>se define como formas de violencia física o mental, daños y abusos, negligencia o trato negligente o malos tratos o explotación, incluidos los abusos sexuales. (Oficina del Alto Comisionado para los Derechos Humanos, 1990, Artículo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La explotación infantil </a:t>
            </a:r>
            <a:r>
              <a:t>se refiere a la utilización del niño o niña para su beneficio económico o sexual, para su gratificación o lucro, que a menudo da lugar a un trato injusto, cruel y perjudicial para el niño.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215" name="Google Shape;1215;p12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6" name="Google Shape;1216;p12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8"/>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Informar sobre Acusaciones de Explotación y Denuncias de Abuso Sexual contra empleados de PLH: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y sus socios disponen de mecanismos y procedimientos seguros, confidenciales y accesibles para que el personal, los beneficiarios y las comunidades, incluidos los niños u niñas, informen sobre denuncias de Abuso y Explotación Sexual.</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Los miembros de PLH se comprometen a proteger la identidad, privacidad y seguridad de cualquier persona que presente denuncias sobre AES relacionadas con la organización.</a:t>
            </a:r>
            <a:br>
              <a:rPr lang="en-US">
                <a:solidFill>
                  <a:schemeClr val="accent5"/>
                </a:solidFill>
              </a:rPr>
            </a:br>
            <a:br>
              <a:rPr lang="en-US">
                <a:solidFill>
                  <a:schemeClr val="accent5"/>
                </a:solidFill>
              </a:rPr>
            </a:br>
            <a:r>
              <a:rPr b="1">
                <a:solidFill>
                  <a:schemeClr val="accent5"/>
                </a:solidFill>
              </a:rPr>
              <a:t>Si tienes alguna denuncia sobre AES contra PLH, puedes </a:t>
            </a:r>
            <a:r>
              <a:rPr b="1" u="sng">
                <a:solidFill>
                  <a:schemeClr val="hlink"/>
                </a:solidFill>
                <a:hlinkClick r:id="rId3"/>
              </a:rPr>
              <a:t>llenar este formulario</a:t>
            </a:r>
            <a:endParaRPr b="1">
              <a:solidFill>
                <a:schemeClr val="accent5"/>
              </a:solidFill>
            </a:endParaRPr>
          </a:p>
        </p:txBody>
      </p:sp>
      <p:sp>
        <p:nvSpPr>
          <p:cNvPr id="1222" name="Google Shape;1222;p12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3" name="Google Shape;1223;p12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0"/>
          <p:cNvPicPr preferRelativeResize="0"/>
          <p:nvPr/>
        </p:nvPicPr>
        <p:blipFill rotWithShape="1">
          <a:blip r:embed="rId3">
            <a:alphaModFix/>
          </a:blip>
          <a:srcRect b="0" l="0" r="0" t="0"/>
          <a:stretch/>
        </p:blipFill>
        <p:spPr>
          <a:xfrm>
            <a:off x="4647576" y="479324"/>
            <a:ext cx="4368200" cy="4295225"/>
          </a:xfrm>
          <a:prstGeom prst="rect">
            <a:avLst/>
          </a:prstGeom>
          <a:noFill/>
          <a:ln>
            <a:noFill/>
          </a:ln>
        </p:spPr>
      </p:pic>
      <p:sp>
        <p:nvSpPr>
          <p:cNvPr id="161" name="Google Shape;161;p30"/>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 name="Google Shape;162;p3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Antecedentes</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338575" y="803100"/>
            <a:ext cx="45627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defRPr b="1" sz="1200">
                <a:solidFill>
                  <a:srgbClr val="123D5D"/>
                </a:solidFill>
              </a:defRPr>
            </a:pPr>
            <a:r>
              <a:rPr>
                <a:latin typeface="Arial"/>
                <a:ea typeface="Arial"/>
                <a:cs typeface="Arial"/>
                <a:sym typeface="Arial"/>
              </a:rPr>
              <a:t>En </a:t>
            </a:r>
            <a:r>
              <a:t>México, </a:t>
            </a:r>
            <a:endParaRPr b="1" i="0" sz="1200" u="none" cap="none" strike="noStrike">
              <a:solidFill>
                <a:srgbClr val="123D5D"/>
              </a:solidFill>
              <a:latin typeface="Arial"/>
              <a:ea typeface="Arial"/>
              <a:cs typeface="Arial"/>
              <a:sym typeface="Aria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15% de los jóvenes en México experimentan problemas de salud mental y 31% de los adolescentes presentan al menos un síntoma de depresión</a:t>
            </a:r>
            <a:endParaRPr i="0" sz="1200" u="none" cap="none" strike="noStrike">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El 16,7% de los adultos mexicanos presentan síntomas de depresión.</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El acoso (bullying) y la violencia son los problemas que más se presentan en los niveles escolares de primaria, secundaria y preparatoria.</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La enfermedad mental en niños se asocia con problemas de aprendizaje, afectaciones en el desarrollo y consumo de sustancias.</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Las intervenciones en donde participan los padres para mejorar la salud mental de sus niños y niñas tienen una base de evidencia sólida cuando se han aplicado en otros contextos.</a:t>
            </a:r>
            <a:endParaRPr sz="1200">
              <a:solidFill>
                <a:srgbClr val="123D5D"/>
              </a:solidFill>
            </a:endParaRPr>
          </a:p>
          <a:p>
            <a:pPr indent="0" lvl="0" marL="0" marR="0" rtl="0" algn="l">
              <a:lnSpc>
                <a:spcPct val="100000"/>
              </a:lnSpc>
              <a:spcBef>
                <a:spcPts val="1000"/>
              </a:spcBef>
              <a:spcAft>
                <a:spcPts val="0"/>
              </a:spcAft>
              <a:buNone/>
              <a:defRPr sz="1200">
                <a:solidFill>
                  <a:srgbClr val="123D5D"/>
                </a:solidFill>
                <a:latin typeface="Arial"/>
                <a:ea typeface="Arial"/>
                <a:cs typeface="Arial"/>
                <a:sym typeface="Arial"/>
              </a:defRPr>
            </a:pPr>
            <a:r>
              <a:rPr b="1"/>
              <a:t>Buenas noticias:</a:t>
            </a:r>
            <a:r>
              <a:t> Los programas de fortalecimiento familiar y de crianza son una estrategia eficaz. </a:t>
            </a:r>
            <a:endParaRPr b="0" i="0" sz="800" u="none" cap="none" strike="noStrike">
              <a:solidFill>
                <a:srgbClr val="000000"/>
              </a:solidFill>
              <a:latin typeface="Arial"/>
              <a:ea typeface="Arial"/>
              <a:cs typeface="Arial"/>
              <a:sym typeface="Arial"/>
            </a:endParaRPr>
          </a:p>
        </p:txBody>
      </p:sp>
      <p:sp>
        <p:nvSpPr>
          <p:cNvPr id="164" name="Google Shape;164;p30"/>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OMS/UNICEF: INSPIRE (2016)</a:t>
            </a:r>
            <a:endParaRPr b="0" i="0" sz="700" u="none" cap="none" strike="noStrike">
              <a:solidFill>
                <a:schemeClr val="dk1"/>
              </a:solidFill>
              <a:latin typeface="Arial"/>
              <a:ea typeface="Arial"/>
              <a:cs typeface="Arial"/>
              <a:sym typeface="Arial"/>
            </a:endParaRPr>
          </a:p>
        </p:txBody>
      </p:sp>
      <p:sp>
        <p:nvSpPr>
          <p:cNvPr id="165" name="Google Shape;165;p30"/>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4">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9"/>
          <p:cNvSpPr txBox="1"/>
          <p:nvPr/>
        </p:nvSpPr>
        <p:spPr>
          <a:xfrm>
            <a:off x="297300" y="790125"/>
            <a:ext cx="8549400" cy="384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Salvaguardar y Proteger en el chatbot de Crianza con Conciencia+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Reconocimiento Automatizado de Riesgos:</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Chatbot usa procesos automatizados para identificar palabras clave de alto riesgo (por ejemplo, vómito, secuestro, abuso)</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Sistema de detección establecido para identificar y responder a situaciones de peligroso y violencia.</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Respuesta Empática del chatbot:</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Al detectar las palabras clave, el Chatbot proporciona una respuesta empática y motivadora.</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Garantiza un entorno de apoyo para las personas que revelan información sensible.</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Ofrece asistencia:</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Ofrece datos de contacto para obtener ayuda profesional (por ejemplo, policía, ambulancia, líneas directas de ayuda).</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Incluye información sobre recursos de apoyo locales y líneas directas para remisiones por iniciativa propia.</a:t>
            </a:r>
            <a:endParaRPr>
              <a:solidFill>
                <a:schemeClr val="accent5"/>
              </a:solidFill>
            </a:endParaRPr>
          </a:p>
          <a:p>
            <a:pPr indent="0" lvl="0" marL="0" marR="0" rtl="0" algn="l">
              <a:lnSpc>
                <a:spcPct val="150000"/>
              </a:lnSpc>
              <a:spcBef>
                <a:spcPts val="0"/>
              </a:spcBef>
              <a:spcAft>
                <a:spcPts val="0"/>
              </a:spcAft>
              <a:buNone/>
              <a:defRPr i="1">
                <a:solidFill>
                  <a:schemeClr val="accent5"/>
                </a:solidFill>
              </a:defRPr>
            </a:pPr>
            <a:r>
              <a:t>Los participantes pueden acceder a apoyos de protección y salvaguarda simplemente escribiendo y mandando la palabra AYUDA en el chatbot de Crianza con Conciencia+.</a:t>
            </a:r>
            <a:endParaRPr>
              <a:solidFill>
                <a:schemeClr val="accent5"/>
              </a:solidFill>
            </a:endParaRPr>
          </a:p>
        </p:txBody>
      </p:sp>
      <p:sp>
        <p:nvSpPr>
          <p:cNvPr id="1229" name="Google Shape;1229;p12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0" name="Google Shape;1230;p12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0"/>
          <p:cNvSpPr txBox="1"/>
          <p:nvPr/>
        </p:nvSpPr>
        <p:spPr>
          <a:xfrm>
            <a:off x="297300" y="790125"/>
            <a:ext cx="85494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Conoce las Políticas de Salvaguarda para las Infancias y Adolescencias, además de los procedimientos de remisión de tu organización </a:t>
            </a:r>
            <a:endParaRPr b="1">
              <a:solidFill>
                <a:schemeClr val="accent5"/>
              </a:solidFill>
            </a:endParaRPr>
          </a:p>
          <a:p>
            <a:pPr indent="0" lvl="0" marL="0" rtl="0" algn="l">
              <a:lnSpc>
                <a:spcPct val="115000"/>
              </a:lnSpc>
              <a:spcBef>
                <a:spcPts val="1100"/>
              </a:spcBef>
              <a:spcAft>
                <a:spcPts val="0"/>
              </a:spcAft>
              <a:buClr>
                <a:schemeClr val="dk1"/>
              </a:buClr>
              <a:buSzPts val="1100"/>
              <a:buFont typeface="Arial"/>
              <a:buNone/>
              <a:defRPr sz="1500">
                <a:solidFill>
                  <a:srgbClr val="0D3F5E"/>
                </a:solidFill>
                <a:highlight>
                  <a:srgbClr val="FFFFFF"/>
                </a:highlight>
                <a:latin typeface="Roboto"/>
                <a:ea typeface="Roboto"/>
                <a:cs typeface="Roboto"/>
                <a:sym typeface="Roboto"/>
              </a:defRPr>
            </a:pPr>
            <a:r>
              <a:t>Los protocolos te indicarán qué hacer dentro de tu organización si un cuidador o una niña o un niño denuncian un abuso (por ejemplo, a quién denunciar, recursos internos para apoyar a la niña o el niño), así como la forma de recurrir a recursos externos (por ejemplo, vías locales de remisión y canalización, cuándo recurrir a las autoridades).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Es tu responsabilidad actuar independientemente de si estás respondiendo a revelaciones de abusos pasados y/o presentes. </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defRPr sz="1500">
                <a:solidFill>
                  <a:srgbClr val="0D3F5E"/>
                </a:solidFill>
                <a:highlight>
                  <a:srgbClr val="FFFFFF"/>
                </a:highlight>
                <a:latin typeface="Roboto"/>
                <a:ea typeface="Roboto"/>
                <a:cs typeface="Roboto"/>
                <a:sym typeface="Roboto"/>
              </a:defRPr>
            </a:pPr>
            <a:r>
              <a:t>Sin embargo, no eres responsable de resolver la situación por tu propia cuenta. Es importante que hables de la situación con tu supervisor para acordar qué pasos dar a continuación.</a:t>
            </a:r>
            <a:endParaRPr b="1">
              <a:solidFill>
                <a:schemeClr val="accent5"/>
              </a:solidFill>
            </a:endParaRPr>
          </a:p>
        </p:txBody>
      </p:sp>
      <p:sp>
        <p:nvSpPr>
          <p:cNvPr id="1236" name="Google Shape;1236;p13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7" name="Google Shape;1237;p13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1"/>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Asegúrate de que los padres, madres y cuidadores sepan que eres alguien que puede ayudarles</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Los padres, madres y cuidadores que participan en tus sesiones deben saber que pueden acudir a ti en busca de ayuda, independientemente de cuándo se dieron los abusos.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Debes asegurarte de que sepan que pueden confiar en ti y que les escucharás y apoyarás sin juzgarles ni hacerles daño.</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243" name="Google Shape;1243;p13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44" name="Google Shape;1244;p13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32"/>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¿Qué hacer cuando un participante revela un abuso, negligencia o explotación?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Proporcionar un entorno seguro en el que el participante pueda compartir su historia.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Escuchar atentamente al participante y tomar notas: qué/cuándo/dónde/quién.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Determinar si el participante está en peligro inmediato y qué ayuda está disponible.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Asegurar que el participante siente que el facilitador le cree.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que ha hecho lo correcto compartiendo su historia con el facilitador.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Ser comprensivo y no juzgar sus respuestas: ¡evita culpar en todo momento!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al participante que compartirás lo que te ha contado con tu supervisor para encontrar una forma de apoyarle y protegerle.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Explicar lo que harás a continuación.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Avisar a tu supervisor. </a:t>
            </a:r>
            <a:endParaRPr>
              <a:solidFill>
                <a:srgbClr val="0D3F5E"/>
              </a:solidFill>
              <a:highlight>
                <a:srgbClr val="FFFFFF"/>
              </a:highlight>
              <a:latin typeface="Roboto"/>
              <a:ea typeface="Roboto"/>
              <a:cs typeface="Roboto"/>
              <a:sym typeface="Roboto"/>
            </a:endParaRPr>
          </a:p>
        </p:txBody>
      </p:sp>
      <p:sp>
        <p:nvSpPr>
          <p:cNvPr id="1250" name="Google Shape;1250;p13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1" name="Google Shape;1251;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33"/>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Información sobre políticas de salvaguarda y protección en la App Formando Conciencia+ </a:t>
            </a:r>
            <a:endParaRPr sz="1500">
              <a:solidFill>
                <a:srgbClr val="0D3F5E"/>
              </a:solidFill>
              <a:highlight>
                <a:srgbClr val="FFFFFF"/>
              </a:highlight>
              <a:latin typeface="Roboto"/>
              <a:ea typeface="Roboto"/>
              <a:cs typeface="Roboto"/>
              <a:sym typeface="Roboto"/>
            </a:endParaRPr>
          </a:p>
        </p:txBody>
      </p:sp>
      <p:sp>
        <p:nvSpPr>
          <p:cNvPr id="1257" name="Google Shape;1257;p13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8" name="Google Shape;1258;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259" name="Google Shape;1259;p133"/>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260" name="Google Shape;1260;p133"/>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4"/>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Explorar la sección de Preguntas Frecuentes de Formando Conciencia+</a:t>
            </a:r>
            <a:endParaRPr sz="2400">
              <a:solidFill>
                <a:srgbClr val="113D5C"/>
              </a:solidFill>
            </a:endParaRPr>
          </a:p>
        </p:txBody>
      </p:sp>
      <p:sp>
        <p:nvSpPr>
          <p:cNvPr id="1266" name="Google Shape;1266;p13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7" name="Google Shape;1267;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68" name="Google Shape;1268;p134"/>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Retos y Desafíos Comunes de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74" name="Google Shape;1274;p13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76" name="Google Shape;1276;p13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36"/>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de Salvaguardar y Proteger en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Informar a tu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82" name="Google Shape;1282;p13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3" name="Google Shape;1283;p13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84" name="Google Shape;1284;p136"/>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Qué hacer cuando: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2000">
              <a:solidFill>
                <a:srgbClr val="DB3514"/>
              </a:solidFill>
            </a:endParaRPr>
          </a:p>
          <a:p>
            <a:pPr indent="0" lvl="0" marL="0" rtl="0" algn="just">
              <a:lnSpc>
                <a:spcPct val="115000"/>
              </a:lnSpc>
              <a:spcBef>
                <a:spcPts val="0"/>
              </a:spcBef>
              <a:spcAft>
                <a:spcPts val="0"/>
              </a:spcAft>
              <a:buNone/>
              <a:defRPr b="1" sz="2000">
                <a:solidFill>
                  <a:srgbClr val="113D5C"/>
                </a:solidFill>
                <a:latin typeface="Noto Sans"/>
                <a:ea typeface="Noto Sans"/>
                <a:cs typeface="Noto Sans"/>
                <a:sym typeface="Noto Sans"/>
              </a:defRPr>
            </a:pPr>
            <a:r>
              <a:t>Un padre, madre o cuidador necesita ayuda para entrar a Crianza con Conciencia+ y no sé cómo responder a su pregunta.</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2000">
                <a:solidFill>
                  <a:srgbClr val="113D5C"/>
                </a:solidFill>
                <a:latin typeface="Noto Sans"/>
                <a:ea typeface="Noto Sans"/>
                <a:cs typeface="Noto Sans"/>
                <a:sym typeface="Noto Sans"/>
              </a:defRPr>
            </a:pPr>
            <a:r>
              <a:t>Ponerte en contacto con tu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sz="2000">
              <a:solidFill>
                <a:srgbClr val="113D5C"/>
              </a:solidFill>
              <a:latin typeface="Noto Sans"/>
              <a:ea typeface="Noto Sans"/>
              <a:cs typeface="Noto Sans"/>
              <a:sym typeface="Noto Sans"/>
            </a:endParaRPr>
          </a:p>
        </p:txBody>
      </p:sp>
      <p:sp>
        <p:nvSpPr>
          <p:cNvPr id="1290" name="Google Shape;1290;p13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1" name="Google Shape;1291;p13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38"/>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madre o cuidador tiene dificultades para participar en el Grupo de WhatsApp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Explorar Preguntas Frecuentes en Formando Conciencia+: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Solo algunos padres, madres y cuidadores participan activamente en las sesiones de chat mientras que otros no responden.</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 si nadie participa?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297" name="Google Shape;1297;p13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8" name="Google Shape;1298;p13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99" name="Google Shape;1299;p138"/>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optimizar el desarrollo infantil temprano</a:t>
            </a:r>
            <a:endParaRPr b="0" i="0" sz="1200" u="none" cap="none" strike="noStrike">
              <a:solidFill>
                <a:srgbClr val="123D5D"/>
              </a:solidFill>
              <a:latin typeface="Arial"/>
              <a:ea typeface="Arial"/>
              <a:cs typeface="Arial"/>
              <a:sym typeface="Arial"/>
            </a:endParaRPr>
          </a:p>
        </p:txBody>
      </p:sp>
      <p:sp>
        <p:nvSpPr>
          <p:cNvPr id="172" name="Google Shape;172;p3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
        <p:nvSpPr>
          <p:cNvPr id="173" name="Google Shape;173;p31"/>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 salud mental de padres, madres, cuidadores y sus niños, niñas o adolescentes</a:t>
            </a:r>
            <a:endParaRPr b="0" i="0" sz="1200" u="none" cap="none" strike="noStrike">
              <a:solidFill>
                <a:srgbClr val="123D5D"/>
              </a:solidFill>
              <a:latin typeface="Arial"/>
              <a:ea typeface="Arial"/>
              <a:cs typeface="Arial"/>
              <a:sym typeface="Arial"/>
            </a:endParaRPr>
          </a:p>
        </p:txBody>
      </p:sp>
      <p:sp>
        <p:nvSpPr>
          <p:cNvPr id="174" name="Google Shape;174;p31"/>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interrumpir el ciclo de violencia y abandono, incluida la perpetración de violencia a futuro</a:t>
            </a:r>
            <a:endParaRPr b="0" i="0" sz="1200" u="none" cap="none" strike="noStrike">
              <a:solidFill>
                <a:srgbClr val="123D5D"/>
              </a:solidFill>
              <a:latin typeface="Arial"/>
              <a:ea typeface="Arial"/>
              <a:cs typeface="Arial"/>
              <a:sym typeface="Arial"/>
            </a:endParaRPr>
          </a:p>
        </p:txBody>
      </p:sp>
      <p:sp>
        <p:nvSpPr>
          <p:cNvPr id="175" name="Google Shape;175;p31"/>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las interacciones positivas de los cuidadores y los adolescentes</a:t>
            </a:r>
            <a:endParaRPr b="0" i="0" sz="1200" u="none" cap="none" strike="noStrike">
              <a:solidFill>
                <a:srgbClr val="123D5D"/>
              </a:solidFill>
              <a:latin typeface="Arial"/>
              <a:ea typeface="Arial"/>
              <a:cs typeface="Arial"/>
              <a:sym typeface="Arial"/>
            </a:endParaRPr>
          </a:p>
        </p:txBody>
      </p:sp>
      <p:sp>
        <p:nvSpPr>
          <p:cNvPr id="176" name="Google Shape;176;p31"/>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aumentar el número de visitas de chequeos médicos rutinarios</a:t>
            </a:r>
            <a:endParaRPr b="0" i="0" sz="1200" u="none" cap="none" strike="noStrike">
              <a:solidFill>
                <a:srgbClr val="123D5D"/>
              </a:solidFill>
              <a:latin typeface="Arial"/>
              <a:ea typeface="Arial"/>
              <a:cs typeface="Arial"/>
              <a:sym typeface="Arial"/>
            </a:endParaRPr>
          </a:p>
        </p:txBody>
      </p:sp>
      <p:sp>
        <p:nvSpPr>
          <p:cNvPr id="177" name="Google Shape;177;p31"/>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promover normas sociales positivas sobre la protección y la crianza de niños y niñas</a:t>
            </a:r>
            <a:endParaRPr b="0" i="0" sz="1200" u="none" cap="none" strike="noStrike">
              <a:solidFill>
                <a:srgbClr val="123D5D"/>
              </a:solidFill>
              <a:latin typeface="Arial"/>
              <a:ea typeface="Arial"/>
              <a:cs typeface="Arial"/>
              <a:sym typeface="Arial"/>
            </a:endParaRPr>
          </a:p>
        </p:txBody>
      </p:sp>
      <p:grpSp>
        <p:nvGrpSpPr>
          <p:cNvPr id="178" name="Google Shape;178;p31"/>
          <p:cNvGrpSpPr/>
          <p:nvPr/>
        </p:nvGrpSpPr>
        <p:grpSpPr>
          <a:xfrm>
            <a:off x="109295" y="2637616"/>
            <a:ext cx="1130400" cy="1384585"/>
            <a:chOff x="109295" y="2637616"/>
            <a:chExt cx="1130400" cy="1384585"/>
          </a:xfrm>
        </p:grpSpPr>
        <p:sp>
          <p:nvSpPr>
            <p:cNvPr id="179" name="Google Shape;179;p31"/>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el crecimiento y la nutrición</a:t>
              </a:r>
              <a:endParaRPr b="0" i="0" sz="1200" u="none" cap="none" strike="noStrike">
                <a:solidFill>
                  <a:srgbClr val="123D5D"/>
                </a:solidFill>
                <a:latin typeface="Arial"/>
                <a:ea typeface="Arial"/>
                <a:cs typeface="Arial"/>
                <a:sym typeface="Arial"/>
              </a:endParaRPr>
            </a:p>
          </p:txBody>
        </p:sp>
        <p:grpSp>
          <p:nvGrpSpPr>
            <p:cNvPr id="180" name="Google Shape;180;p31"/>
            <p:cNvGrpSpPr/>
            <p:nvPr/>
          </p:nvGrpSpPr>
          <p:grpSpPr>
            <a:xfrm>
              <a:off x="412933" y="2637616"/>
              <a:ext cx="523200" cy="523200"/>
              <a:chOff x="5185926" y="1986615"/>
              <a:chExt cx="523200" cy="523200"/>
            </a:xfrm>
          </p:grpSpPr>
          <p:sp>
            <p:nvSpPr>
              <p:cNvPr id="181" name="Google Shape;181;p31"/>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182" name="Google Shape;182;p31"/>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183" name="Google Shape;183;p31"/>
          <p:cNvGrpSpPr/>
          <p:nvPr/>
        </p:nvGrpSpPr>
        <p:grpSpPr>
          <a:xfrm>
            <a:off x="1660771" y="1314418"/>
            <a:ext cx="523200" cy="523200"/>
            <a:chOff x="8015978" y="1986615"/>
            <a:chExt cx="523200" cy="523200"/>
          </a:xfrm>
        </p:grpSpPr>
        <p:sp>
          <p:nvSpPr>
            <p:cNvPr id="184" name="Google Shape;184;p31"/>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185" name="Google Shape;185;p31"/>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186" name="Google Shape;186;p31"/>
          <p:cNvGrpSpPr/>
          <p:nvPr/>
        </p:nvGrpSpPr>
        <p:grpSpPr>
          <a:xfrm>
            <a:off x="2926252" y="2637616"/>
            <a:ext cx="523200" cy="523200"/>
            <a:chOff x="2926252" y="2671469"/>
            <a:chExt cx="523200" cy="523200"/>
          </a:xfrm>
        </p:grpSpPr>
        <p:sp>
          <p:nvSpPr>
            <p:cNvPr id="187" name="Google Shape;187;p31"/>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188" name="Google Shape;188;p31"/>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189" name="Google Shape;189;p31"/>
          <p:cNvGrpSpPr/>
          <p:nvPr/>
        </p:nvGrpSpPr>
        <p:grpSpPr>
          <a:xfrm>
            <a:off x="4360694" y="1314418"/>
            <a:ext cx="523200" cy="523200"/>
            <a:chOff x="4240975" y="2951966"/>
            <a:chExt cx="523200" cy="523200"/>
          </a:xfrm>
        </p:grpSpPr>
        <p:sp>
          <p:nvSpPr>
            <p:cNvPr id="190" name="Google Shape;190;p31"/>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191" name="Google Shape;191;p31"/>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192" name="Google Shape;192;p31"/>
          <p:cNvGrpSpPr/>
          <p:nvPr/>
        </p:nvGrpSpPr>
        <p:grpSpPr>
          <a:xfrm>
            <a:off x="5591656" y="2637616"/>
            <a:ext cx="523200" cy="523200"/>
            <a:chOff x="8015978" y="1034115"/>
            <a:chExt cx="523200" cy="523200"/>
          </a:xfrm>
        </p:grpSpPr>
        <p:sp>
          <p:nvSpPr>
            <p:cNvPr id="193" name="Google Shape;193;p31"/>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194" name="Google Shape;194;p31"/>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195" name="Google Shape;195;p31"/>
          <p:cNvGrpSpPr/>
          <p:nvPr/>
        </p:nvGrpSpPr>
        <p:grpSpPr>
          <a:xfrm>
            <a:off x="6788742" y="1314418"/>
            <a:ext cx="523200" cy="523200"/>
            <a:chOff x="8015978" y="2951966"/>
            <a:chExt cx="523200" cy="523200"/>
          </a:xfrm>
        </p:grpSpPr>
        <p:sp>
          <p:nvSpPr>
            <p:cNvPr id="196" name="Google Shape;196;p31"/>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197" name="Google Shape;197;p31"/>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198" name="Google Shape;198;p31"/>
          <p:cNvGrpSpPr/>
          <p:nvPr/>
        </p:nvGrpSpPr>
        <p:grpSpPr>
          <a:xfrm>
            <a:off x="7995449" y="2637616"/>
            <a:ext cx="523200" cy="523200"/>
            <a:chOff x="7071027" y="1986615"/>
            <a:chExt cx="523200" cy="523200"/>
          </a:xfrm>
        </p:grpSpPr>
        <p:sp>
          <p:nvSpPr>
            <p:cNvPr id="199" name="Google Shape;199;p31"/>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200" name="Google Shape;200;p31"/>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201" name="Google Shape;201;p31"/>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02" name="Google Shape;202;p31"/>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39"/>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te provoca una reacción emocional ya sea en persona o en un grupo de WhatsApp.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Es normal que nos afecten las experiencias de los padres, madres o cuidadores o las cosas que dicen durante el programa, sobre todo si se relacionan con nuestras propias vidas.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¡Haz una pausa! Un par respiraciones profundas pueden ser útiles para asegurarte de que respondas de manera constructiva en lugar de reaccionar negativamente en el momento.</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Busca apoyo. Habla sobre el tema con tu supervisor o con un compañero de trabajo con el que te sientas cómodo haciéndolo.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05" name="Google Shape;1305;p13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06" name="Google Shape;1306;p13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40"/>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Te sientes nervioso y ansioso por impartir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Siempre puedes hacer una pausa para controlar el nerviosismo o la ansiedad.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Prepárate bien revisando los materiales, ensayando la sesión de integración y pensando en las posibles preguntas que podrían hacer los padres, madres o cuidadores.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2" name="Google Shape;1312;p14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3" name="Google Shape;1313;p14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41"/>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participante no se compromete con las reglas generales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Sigue la guía de "Un padre, madre o cuidador no se compromete con las reglas generales" en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9" name="Google Shape;1319;p14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0" name="Google Shape;1320;p14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321" name="Google Shape;1321;p141"/>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325" name="Shape 1325"/>
        <p:cNvGrpSpPr/>
        <p:nvPr/>
      </p:nvGrpSpPr>
      <p:grpSpPr>
        <a:xfrm>
          <a:off x="0" y="0"/>
          <a:ext cx="0" cy="0"/>
          <a:chOff x="0" y="0"/>
          <a:chExt cx="0" cy="0"/>
        </a:xfrm>
      </p:grpSpPr>
      <p:sp>
        <p:nvSpPr>
          <p:cNvPr id="1326" name="Google Shape;1326;p14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330" name="Shape 1330"/>
        <p:cNvGrpSpPr/>
        <p:nvPr/>
      </p:nvGrpSpPr>
      <p:grpSpPr>
        <a:xfrm>
          <a:off x="0" y="0"/>
          <a:ext cx="0" cy="0"/>
          <a:chOff x="0" y="0"/>
          <a:chExt cx="0" cy="0"/>
        </a:xfrm>
      </p:grpSpPr>
      <p:sp>
        <p:nvSpPr>
          <p:cNvPr id="1331" name="Google Shape;1331;p14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Ejercicio de Amabilidad y Cariño</a:t>
            </a:r>
            <a:endParaRPr b="1" sz="4400">
              <a:solidFill>
                <a:schemeClr val="lt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335" name="Shape 1335"/>
        <p:cNvGrpSpPr/>
        <p:nvPr/>
      </p:nvGrpSpPr>
      <p:grpSpPr>
        <a:xfrm>
          <a:off x="0" y="0"/>
          <a:ext cx="0" cy="0"/>
          <a:chOff x="0" y="0"/>
          <a:chExt cx="0" cy="0"/>
        </a:xfrm>
      </p:grpSpPr>
      <p:sp>
        <p:nvSpPr>
          <p:cNvPr id="1336" name="Google Shape;1336;p14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Círculo de Agradecimiento</a:t>
            </a:r>
            <a:endParaRPr b="1" sz="4400">
              <a:solidFill>
                <a:schemeClr val="lt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45"/>
          <p:cNvSpPr txBox="1"/>
          <p:nvPr/>
        </p:nvSpPr>
        <p:spPr>
          <a:xfrm>
            <a:off x="297300" y="790125"/>
            <a:ext cx="8549400" cy="345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Siguientes pasos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certificado por completar la capacitación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correo electrónico con el enlace para la App del Facilitador y para el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Dirigirás la sesión de integración e informarás sobre la asistencia a la sesión de integración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Nos pondremos en contacto contigo para llevar a cabo algunas entrevistas con el fin de conocer tu experiencia al participar en la primera edición de Crianza con Conciencia+ </a:t>
            </a:r>
            <a:endParaRPr sz="17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700">
              <a:solidFill>
                <a:srgbClr val="113D5C"/>
              </a:solidFill>
              <a:latin typeface="Noto Sans"/>
              <a:ea typeface="Noto Sans"/>
              <a:cs typeface="Noto Sans"/>
              <a:sym typeface="Noto Sans"/>
            </a:endParaRPr>
          </a:p>
        </p:txBody>
      </p:sp>
      <p:sp>
        <p:nvSpPr>
          <p:cNvPr id="1342" name="Google Shape;1342;p14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3" name="Google Shape;1343;p14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14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349" name="Google Shape;1349;p14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¡GRACIAS!</a:t>
            </a:r>
            <a:endParaRPr b="1" i="0" sz="2300" u="none" cap="none" strike="noStrike">
              <a:solidFill>
                <a:srgbClr val="0B4060"/>
              </a:solidFill>
              <a:latin typeface="Noto Sans"/>
              <a:ea typeface="Noto Sans"/>
              <a:cs typeface="Noto Sans"/>
              <a:sym typeface="Noto Sans"/>
            </a:endParaRPr>
          </a:p>
        </p:txBody>
      </p:sp>
      <p:pic>
        <p:nvPicPr>
          <p:cNvPr id="1350" name="Google Shape;1350;p14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351" name="Google Shape;1351;p14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2"/>
          <p:cNvSpPr/>
          <p:nvPr/>
        </p:nvSpPr>
        <p:spPr>
          <a:xfrm rot="-5400000">
            <a:off x="2574750" y="-2373525"/>
            <a:ext cx="480900" cy="5630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p3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What are Parenting Programmes?</a:t>
            </a:r>
            <a:endParaRPr b="1" i="0" sz="1400" u="none" cap="none" strike="noStrike">
              <a:solidFill>
                <a:srgbClr val="000000"/>
              </a:solidFill>
              <a:latin typeface="Arial"/>
              <a:ea typeface="Arial"/>
              <a:cs typeface="Arial"/>
              <a:sym typeface="Arial"/>
            </a:endParaRPr>
          </a:p>
        </p:txBody>
      </p:sp>
      <p:sp>
        <p:nvSpPr>
          <p:cNvPr id="210" name="Google Shape;210;p32"/>
          <p:cNvSpPr txBox="1"/>
          <p:nvPr/>
        </p:nvSpPr>
        <p:spPr>
          <a:xfrm>
            <a:off x="286225" y="1032025"/>
            <a:ext cx="4192200" cy="33324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Structured intervention directed at parents/caregivers</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Aim to improve parent-child interaction and the quality of parenting a child receives  -- and so reduce harsh &amp; abusive parenting and child problem behaviour.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Focus on parents learning &amp; practising new skills and behaviours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Most evidence-based programmes are based on similar content &amp; principles</a:t>
            </a:r>
            <a:r>
              <a:rPr lang="en-US">
                <a:solidFill>
                  <a:srgbClr val="123D5D"/>
                </a:solidFill>
              </a:rPr>
              <a:t>. E.g., Parenting for Lifelong Health, Parent Management Training, Día a Día, Strengthening Families, Triple-P, Incredible Years</a:t>
            </a:r>
            <a:endParaRPr>
              <a:solidFill>
                <a:srgbClr val="123D5D"/>
              </a:solidFill>
            </a:endParaRPr>
          </a:p>
        </p:txBody>
      </p:sp>
      <p:pic>
        <p:nvPicPr>
          <p:cNvPr descr="A group of people sitting on the floor&#10;&#10;Description automatically generated with low confidence" id="211" name="Google Shape;211;p32"/>
          <p:cNvPicPr preferRelativeResize="0"/>
          <p:nvPr/>
        </p:nvPicPr>
        <p:blipFill rotWithShape="1">
          <a:blip r:embed="rId3">
            <a:alphaModFix/>
          </a:blip>
          <a:srcRect b="0" l="0" r="0" t="0"/>
          <a:stretch/>
        </p:blipFill>
        <p:spPr>
          <a:xfrm rot="5400000">
            <a:off x="5060202" y="1109592"/>
            <a:ext cx="3384000" cy="3384000"/>
          </a:xfrm>
          <a:prstGeom prst="ellipse">
            <a:avLst/>
          </a:prstGeom>
          <a:noFill/>
          <a:ln>
            <a:noFill/>
          </a:ln>
        </p:spPr>
      </p:pic>
      <p:grpSp>
        <p:nvGrpSpPr>
          <p:cNvPr id="212" name="Google Shape;212;p32"/>
          <p:cNvGrpSpPr/>
          <p:nvPr/>
        </p:nvGrpSpPr>
        <p:grpSpPr>
          <a:xfrm rot="10800000">
            <a:off x="4273242" y="52547"/>
            <a:ext cx="4582663" cy="4764894"/>
            <a:chOff x="4358847" y="174624"/>
            <a:chExt cx="4582663" cy="4764894"/>
          </a:xfrm>
        </p:grpSpPr>
        <p:sp>
          <p:nvSpPr>
            <p:cNvPr id="213" name="Google Shape;213;p32"/>
            <p:cNvSpPr/>
            <p:nvPr/>
          </p:nvSpPr>
          <p:spPr>
            <a:xfrm rot="2700000">
              <a:off x="4203126" y="3813961"/>
              <a:ext cx="2123442" cy="439113"/>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32"/>
            <p:cNvSpPr/>
            <p:nvPr/>
          </p:nvSpPr>
          <p:spPr>
            <a:xfrm rot="-2700000">
              <a:off x="7360544" y="688566"/>
              <a:ext cx="1652933"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32"/>
            <p:cNvSpPr/>
            <p:nvPr/>
          </p:nvSpPr>
          <p:spPr>
            <a:xfrm rot="-2700000">
              <a:off x="4259940" y="3543857"/>
              <a:ext cx="2167141"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32"/>
            <p:cNvSpPr/>
            <p:nvPr/>
          </p:nvSpPr>
          <p:spPr>
            <a:xfrm rot="-5400000">
              <a:off x="7042654" y="3221191"/>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32"/>
            <p:cNvSpPr/>
            <p:nvPr/>
          </p:nvSpPr>
          <p:spPr>
            <a:xfrm rot="-5400000">
              <a:off x="7265937" y="3444474"/>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33"/>
          <p:cNvSpPr/>
          <p:nvPr/>
        </p:nvSpPr>
        <p:spPr>
          <a:xfrm rot="-5400000">
            <a:off x="2367000" y="-2165775"/>
            <a:ext cx="480900" cy="5214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3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Common Programme Contents</a:t>
            </a:r>
            <a:endParaRPr b="1" i="0" sz="1400" u="none" cap="none" strike="noStrike">
              <a:solidFill>
                <a:srgbClr val="000000"/>
              </a:solidFill>
              <a:latin typeface="Arial"/>
              <a:ea typeface="Arial"/>
              <a:cs typeface="Arial"/>
              <a:sym typeface="Arial"/>
            </a:endParaRPr>
          </a:p>
        </p:txBody>
      </p:sp>
      <p:sp>
        <p:nvSpPr>
          <p:cNvPr id="225" name="Google Shape;225;p33"/>
          <p:cNvSpPr txBox="1"/>
          <p:nvPr/>
        </p:nvSpPr>
        <p:spPr>
          <a:xfrm>
            <a:off x="336458" y="901914"/>
            <a:ext cx="4675500" cy="41535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Improve parent-child interaction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communication and play</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Praise and reinforce positive child behaviours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emotional self-regulation </a:t>
            </a:r>
            <a:br>
              <a:rPr b="0" i="0" lang="en-US" sz="1400" u="none" cap="none" strike="noStrike">
                <a:solidFill>
                  <a:srgbClr val="123D5D"/>
                </a:solidFill>
                <a:latin typeface="Arial"/>
                <a:ea typeface="Arial"/>
                <a:cs typeface="Arial"/>
                <a:sym typeface="Arial"/>
              </a:rPr>
            </a:br>
            <a:r>
              <a:rPr b="0" i="0" lang="en-US" sz="1400" u="none" cap="none" strike="noStrike">
                <a:solidFill>
                  <a:srgbClr val="123D5D"/>
                </a:solidFill>
                <a:latin typeface="Arial"/>
                <a:ea typeface="Arial"/>
                <a:cs typeface="Arial"/>
                <a:sym typeface="Arial"/>
              </a:rPr>
              <a:t>(parents and children)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clear instruction and rule-setting</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acquisition of autonomy and self-realization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Apply positive discipline and avoid harsh punishment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Involving children in problem solving</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love, attachment and has a sense of belonging</a:t>
            </a:r>
            <a:endParaRPr b="0" i="0" sz="1400" u="none" cap="none" strike="noStrike">
              <a:solidFill>
                <a:srgbClr val="000000"/>
              </a:solidFill>
              <a:latin typeface="Arial"/>
              <a:ea typeface="Arial"/>
              <a:cs typeface="Arial"/>
              <a:sym typeface="Arial"/>
            </a:endParaRPr>
          </a:p>
          <a:p>
            <a:pPr indent="-203597" lvl="0" marL="203597" marR="0" rtl="0" algn="l">
              <a:lnSpc>
                <a:spcPct val="90000"/>
              </a:lnSpc>
              <a:spcBef>
                <a:spcPts val="2250"/>
              </a:spcBef>
              <a:spcAft>
                <a:spcPts val="0"/>
              </a:spcAft>
              <a:buClr>
                <a:srgbClr val="000000"/>
              </a:buClr>
              <a:buSzPts val="1400"/>
              <a:buFont typeface="Arial"/>
              <a:buNone/>
            </a:pPr>
            <a:r>
              <a:rPr b="0" i="0" lang="en-US" sz="1400" u="none" cap="none" strike="noStrike">
                <a:solidFill>
                  <a:srgbClr val="005878"/>
                </a:solidFill>
                <a:latin typeface="Arial"/>
                <a:ea typeface="Arial"/>
                <a:cs typeface="Arial"/>
                <a:sym typeface="Arial"/>
              </a:rPr>
              <a:t> </a:t>
            </a:r>
            <a:endParaRPr b="0" i="0" sz="1400" u="none" cap="none" strike="noStrike">
              <a:solidFill>
                <a:srgbClr val="005878"/>
              </a:solidFill>
              <a:latin typeface="Arial"/>
              <a:ea typeface="Arial"/>
              <a:cs typeface="Arial"/>
              <a:sym typeface="Arial"/>
            </a:endParaRPr>
          </a:p>
        </p:txBody>
      </p:sp>
      <p:pic>
        <p:nvPicPr>
          <p:cNvPr id="226" name="Google Shape;226;p33"/>
          <p:cNvPicPr preferRelativeResize="0"/>
          <p:nvPr/>
        </p:nvPicPr>
        <p:blipFill rotWithShape="1">
          <a:blip r:embed="rId3">
            <a:alphaModFix/>
          </a:blip>
          <a:srcRect b="0" l="21875" r="21875" t="0"/>
          <a:stretch/>
        </p:blipFill>
        <p:spPr>
          <a:xfrm>
            <a:off x="5202752" y="901922"/>
            <a:ext cx="3384000" cy="3384000"/>
          </a:xfrm>
          <a:prstGeom prst="ellipse">
            <a:avLst/>
          </a:prstGeom>
          <a:noFill/>
          <a:ln>
            <a:noFill/>
          </a:ln>
        </p:spPr>
      </p:pic>
      <p:sp>
        <p:nvSpPr>
          <p:cNvPr id="227" name="Google Shape;227;p33"/>
          <p:cNvSpPr/>
          <p:nvPr/>
        </p:nvSpPr>
        <p:spPr>
          <a:xfrm rot="-2700000">
            <a:off x="4727339" y="3730197"/>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33"/>
          <p:cNvSpPr/>
          <p:nvPr/>
        </p:nvSpPr>
        <p:spPr>
          <a:xfrm rot="-2700000">
            <a:off x="4242876" y="3576049"/>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33"/>
          <p:cNvSpPr/>
          <p:nvPr/>
        </p:nvSpPr>
        <p:spPr>
          <a:xfrm rot="-5400000">
            <a:off x="5215788" y="90206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33"/>
          <p:cNvSpPr/>
          <p:nvPr/>
        </p:nvSpPr>
        <p:spPr>
          <a:xfrm rot="-5400000">
            <a:off x="5409368" y="109564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33"/>
          <p:cNvSpPr/>
          <p:nvPr/>
        </p:nvSpPr>
        <p:spPr>
          <a:xfrm rot="2700000">
            <a:off x="7658763" y="3058489"/>
            <a:ext cx="1125997" cy="417052"/>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4"/>
          <p:cNvSpPr/>
          <p:nvPr/>
        </p:nvSpPr>
        <p:spPr>
          <a:xfrm>
            <a:off x="1789297" y="726346"/>
            <a:ext cx="1577700" cy="3150300"/>
          </a:xfrm>
          <a:prstGeom prst="roundRect">
            <a:avLst>
              <a:gd fmla="val 2376"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skills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Quality time together</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play and communication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Socio-emotional regulation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Positive reinforcement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Nonviolent discipline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Stress management and self-care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Parents’ communication and self-regulation skills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Household resource mapping</a:t>
            </a:r>
            <a:endParaRPr b="0" i="0" sz="1600" u="none" cap="none" strike="noStrike">
              <a:solidFill>
                <a:srgbClr val="123D5D"/>
              </a:solidFill>
              <a:latin typeface="Arial"/>
              <a:ea typeface="Arial"/>
              <a:cs typeface="Arial"/>
              <a:sym typeface="Arial"/>
            </a:endParaRPr>
          </a:p>
        </p:txBody>
      </p:sp>
      <p:sp>
        <p:nvSpPr>
          <p:cNvPr id="237" name="Google Shape;237;p34"/>
          <p:cNvSpPr/>
          <p:nvPr/>
        </p:nvSpPr>
        <p:spPr>
          <a:xfrm>
            <a:off x="145112" y="726346"/>
            <a:ext cx="1577700" cy="3458100"/>
          </a:xfrm>
          <a:prstGeom prst="roundRect">
            <a:avLst>
              <a:gd fmla="val 2869"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Core content</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Evidence-based</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support for healthy growth, learning and development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Responsive caregiving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Promotion of autonomy and resilience </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Caregiver mental health support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Gender sensitive norms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Adapted for local language, culture, age</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sp>
        <p:nvSpPr>
          <p:cNvPr id="238" name="Google Shape;238;p34"/>
          <p:cNvSpPr/>
          <p:nvPr/>
        </p:nvSpPr>
        <p:spPr>
          <a:xfrm>
            <a:off x="5692162" y="660724"/>
            <a:ext cx="1912200" cy="1431900"/>
          </a:xfrm>
          <a:prstGeom prst="roundRect">
            <a:avLst>
              <a:gd fmla="val 2061"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0" lvl="0" marL="0" marR="0" rtl="0" algn="l">
              <a:lnSpc>
                <a:spcPct val="100000"/>
              </a:lnSpc>
              <a:spcBef>
                <a:spcPts val="45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Adult outcomes</a:t>
            </a:r>
            <a:endParaRPr b="1"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interpersonal relationships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equitable gender norms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39" name="Google Shape;239;p34"/>
          <p:cNvSpPr/>
          <p:nvPr/>
        </p:nvSpPr>
        <p:spPr>
          <a:xfrm>
            <a:off x="5683267" y="2580532"/>
            <a:ext cx="2315100" cy="1867200"/>
          </a:xfrm>
          <a:prstGeom prst="roundRect">
            <a:avLst>
              <a:gd fmla="val 1407"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Child outcomes</a:t>
            </a:r>
            <a:endParaRPr b="1"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maltreatment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behavioural problems, self-harm and substance use</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socio-emotional regulation</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cognitive,  physical, motor and language development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40" name="Google Shape;240;p34"/>
          <p:cNvSpPr/>
          <p:nvPr/>
        </p:nvSpPr>
        <p:spPr>
          <a:xfrm>
            <a:off x="3441248" y="726346"/>
            <a:ext cx="1577700" cy="3175800"/>
          </a:xfrm>
          <a:prstGeom prst="roundRect">
            <a:avLst>
              <a:gd fmla="val 1883" name="adj"/>
            </a:avLst>
          </a:prstGeom>
          <a:no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outcomes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knowledge on child development and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harsh and abusive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Increased positive and responsive parenting behaviours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Strengthened caregiver-child relationship</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emotional well-being and mental health</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grpSp>
        <p:nvGrpSpPr>
          <p:cNvPr id="241" name="Google Shape;241;p34"/>
          <p:cNvGrpSpPr/>
          <p:nvPr/>
        </p:nvGrpSpPr>
        <p:grpSpPr>
          <a:xfrm>
            <a:off x="5266153" y="1251946"/>
            <a:ext cx="315776" cy="2271022"/>
            <a:chOff x="7285382" y="2016881"/>
            <a:chExt cx="1128579" cy="3028029"/>
          </a:xfrm>
        </p:grpSpPr>
        <p:cxnSp>
          <p:nvCxnSpPr>
            <p:cNvPr id="242" name="Google Shape;242;p34"/>
            <p:cNvCxnSpPr/>
            <p:nvPr/>
          </p:nvCxnSpPr>
          <p:spPr>
            <a:xfrm flipH="1" rot="10800000">
              <a:off x="7285382" y="2016881"/>
              <a:ext cx="1128579"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3" name="Google Shape;243;p34"/>
            <p:cNvCxnSpPr/>
            <p:nvPr/>
          </p:nvCxnSpPr>
          <p:spPr>
            <a:xfrm>
              <a:off x="7285382" y="3530601"/>
              <a:ext cx="1085520" cy="1514309"/>
            </a:xfrm>
            <a:prstGeom prst="straightConnector1">
              <a:avLst/>
            </a:prstGeom>
            <a:noFill/>
            <a:ln cap="rnd" cmpd="sng" w="19050">
              <a:solidFill>
                <a:srgbClr val="123D5D"/>
              </a:solidFill>
              <a:prstDash val="solid"/>
              <a:miter lim="800000"/>
              <a:headEnd len="sm" w="sm" type="none"/>
              <a:tailEnd len="med" w="med" type="stealth"/>
            </a:ln>
          </p:spPr>
        </p:cxnSp>
      </p:grpSp>
      <p:cxnSp>
        <p:nvCxnSpPr>
          <p:cNvPr id="244" name="Google Shape;244;p34"/>
          <p:cNvCxnSpPr/>
          <p:nvPr/>
        </p:nvCxnSpPr>
        <p:spPr>
          <a:xfrm>
            <a:off x="181744" y="4615035"/>
            <a:ext cx="5139300" cy="0"/>
          </a:xfrm>
          <a:prstGeom prst="straightConnector1">
            <a:avLst/>
          </a:prstGeom>
          <a:noFill/>
          <a:ln cap="rnd" cmpd="sng" w="57150">
            <a:solidFill>
              <a:srgbClr val="104062"/>
            </a:solidFill>
            <a:prstDash val="solid"/>
            <a:miter lim="800000"/>
            <a:headEnd len="sm" w="sm" type="none"/>
            <a:tailEnd len="med" w="med" type="stealth"/>
          </a:ln>
        </p:spPr>
      </p:cxnSp>
      <p:sp>
        <p:nvSpPr>
          <p:cNvPr id="245" name="Google Shape;245;p34"/>
          <p:cNvSpPr txBox="1"/>
          <p:nvPr/>
        </p:nvSpPr>
        <p:spPr>
          <a:xfrm>
            <a:off x="8099721" y="1756608"/>
            <a:ext cx="959400" cy="16086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Societal outcomes</a:t>
            </a:r>
            <a:endParaRPr b="1" i="0" sz="1600" u="none" cap="none" strike="noStrike">
              <a:solidFill>
                <a:srgbClr val="123D5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inequities </a:t>
            </a:r>
            <a:endParaRPr b="0" i="0" sz="16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human capital </a:t>
            </a:r>
            <a:endParaRPr b="0" i="0" sz="1600" u="none" cap="none" strike="noStrike">
              <a:solidFill>
                <a:srgbClr val="123D5D"/>
              </a:solidFill>
              <a:latin typeface="Arial"/>
              <a:ea typeface="Arial"/>
              <a:cs typeface="Arial"/>
              <a:sym typeface="Arial"/>
            </a:endParaRPr>
          </a:p>
        </p:txBody>
      </p:sp>
      <p:grpSp>
        <p:nvGrpSpPr>
          <p:cNvPr id="246" name="Google Shape;246;p34"/>
          <p:cNvGrpSpPr/>
          <p:nvPr/>
        </p:nvGrpSpPr>
        <p:grpSpPr>
          <a:xfrm>
            <a:off x="7716969" y="1251973"/>
            <a:ext cx="315772" cy="2271071"/>
            <a:chOff x="10124118" y="1743925"/>
            <a:chExt cx="652152" cy="3095789"/>
          </a:xfrm>
        </p:grpSpPr>
        <p:cxnSp>
          <p:nvCxnSpPr>
            <p:cNvPr id="247" name="Google Shape;247;p34"/>
            <p:cNvCxnSpPr/>
            <p:nvPr/>
          </p:nvCxnSpPr>
          <p:spPr>
            <a:xfrm>
              <a:off x="10124118" y="1743925"/>
              <a:ext cx="652152"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8" name="Google Shape;248;p34"/>
            <p:cNvCxnSpPr/>
            <p:nvPr/>
          </p:nvCxnSpPr>
          <p:spPr>
            <a:xfrm flipH="1" rot="10800000">
              <a:off x="10124118" y="3325993"/>
              <a:ext cx="652152" cy="1513721"/>
            </a:xfrm>
            <a:prstGeom prst="straightConnector1">
              <a:avLst/>
            </a:prstGeom>
            <a:noFill/>
            <a:ln cap="rnd" cmpd="sng" w="19050">
              <a:solidFill>
                <a:srgbClr val="123D5D"/>
              </a:solidFill>
              <a:prstDash val="solid"/>
              <a:miter lim="800000"/>
              <a:headEnd len="sm" w="sm" type="none"/>
              <a:tailEnd len="med" w="med" type="stealth"/>
            </a:ln>
          </p:spPr>
        </p:cxnSp>
      </p:grpSp>
      <p:sp>
        <p:nvSpPr>
          <p:cNvPr id="249" name="Google Shape;249;p34"/>
          <p:cNvSpPr/>
          <p:nvPr/>
        </p:nvSpPr>
        <p:spPr>
          <a:xfrm rot="-5400000">
            <a:off x="2502565" y="-2301243"/>
            <a:ext cx="497601" cy="5502732"/>
          </a:xfrm>
          <a:prstGeom prst="round2SameRect">
            <a:avLst>
              <a:gd fmla="val 0" name="adj1"/>
              <a:gd fmla="val 48302"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34"/>
          <p:cNvSpPr txBox="1"/>
          <p:nvPr/>
        </p:nvSpPr>
        <p:spPr>
          <a:xfrm>
            <a:off x="286222" y="197506"/>
            <a:ext cx="88577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How parenting interventions work</a:t>
            </a:r>
            <a:endParaRPr b="1" i="0" sz="1400" u="none" cap="none" strike="noStrike">
              <a:solidFill>
                <a:srgbClr val="000000"/>
              </a:solidFill>
              <a:latin typeface="Arial"/>
              <a:ea typeface="Arial"/>
              <a:cs typeface="Arial"/>
              <a:sym typeface="Arial"/>
            </a:endParaRPr>
          </a:p>
        </p:txBody>
      </p:sp>
      <p:cxnSp>
        <p:nvCxnSpPr>
          <p:cNvPr id="251" name="Google Shape;251;p34"/>
          <p:cNvCxnSpPr/>
          <p:nvPr/>
        </p:nvCxnSpPr>
        <p:spPr>
          <a:xfrm>
            <a:off x="6648249" y="2173976"/>
            <a:ext cx="0" cy="325200"/>
          </a:xfrm>
          <a:prstGeom prst="straightConnector1">
            <a:avLst/>
          </a:prstGeom>
          <a:noFill/>
          <a:ln cap="flat" cmpd="sng" w="19050">
            <a:solidFill>
              <a:srgbClr val="0C3F62"/>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rotWithShape="1">
          <a:blip r:embed="rId3">
            <a:alphaModFix/>
          </a:blip>
          <a:srcRect b="0" l="0" r="0" t="0"/>
          <a:stretch/>
        </p:blipFill>
        <p:spPr>
          <a:xfrm>
            <a:off x="340277" y="979006"/>
            <a:ext cx="4242233" cy="1917473"/>
          </a:xfrm>
          <a:prstGeom prst="rect">
            <a:avLst/>
          </a:prstGeom>
          <a:noFill/>
          <a:ln>
            <a:noFill/>
          </a:ln>
        </p:spPr>
      </p:pic>
      <p:sp>
        <p:nvSpPr>
          <p:cNvPr id="257" name="Google Shape;257;p3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Mejora el desarrollo cognitivo, lingüístico y </a:t>
            </a:r>
            <a:br>
              <a:rPr b="0" i="0" lang="en-US" sz="1200" u="none" cap="none" strike="noStrike">
                <a:solidFill>
                  <a:srgbClr val="123D5D"/>
                </a:solidFill>
                <a:latin typeface="Arial"/>
                <a:ea typeface="Arial"/>
                <a:cs typeface="Arial"/>
                <a:sym typeface="Arial"/>
              </a:rPr>
            </a:br>
            <a:r>
              <a:rPr sz="1200"/>
              <a:t>socioemocional de los niños y niñas </a:t>
            </a:r>
            <a:br>
              <a:rPr b="0" i="0" lang="en-US" sz="1200" u="none" cap="none" strike="noStrike">
                <a:solidFill>
                  <a:srgbClr val="123D5D"/>
                </a:solidFill>
                <a:latin typeface="Arial"/>
                <a:ea typeface="Arial"/>
                <a:cs typeface="Arial"/>
                <a:sym typeface="Arial"/>
              </a:rPr>
            </a:br>
            <a:r>
              <a:rPr sz="900"/>
              <a:t>(OMS, Paquete de Cuidado para el Desarrollo Infantil,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Abordar el cuidado responsivo tiene buenos resultados, incluyendo las interacciones positivas entre el cuidador y el niño o niña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Puede maximizar las trayectorias de desarrollo y salud mental de los adolescentes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Es eficaz en países con ingresos bajos, medios y altos para reducir el maltrato infantil y la hostilidad en la crianza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La eficacia es igual para niños menores y mayores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Beneficia por igual a familias de bajos recursos, familias con madres solteras, familias de inmigrantes y de minorías étnicas y familias de niños con problemas de desarrollo y salud mental </a:t>
            </a:r>
            <a:br>
              <a:rPr b="0" i="0" lang="en-US" sz="1200" u="none" cap="none" strike="noStrike">
                <a:solidFill>
                  <a:srgbClr val="123D5D"/>
                </a:solidFill>
                <a:latin typeface="Arial"/>
                <a:ea typeface="Arial"/>
                <a:cs typeface="Arial"/>
                <a:sym typeface="Arial"/>
              </a:rPr>
            </a:br>
            <a:r>
              <a:rPr sz="900"/>
              <a:t>(Backhaus, Gardner et al., 2023; Guía de Intervención mhGAP de la OMS)</a:t>
            </a:r>
            <a:endParaRPr b="0" i="0" sz="900" u="none" cap="none" strike="noStrike">
              <a:solidFill>
                <a:srgbClr val="123D5D"/>
              </a:solidFill>
              <a:latin typeface="Arial"/>
              <a:ea typeface="Arial"/>
              <a:cs typeface="Arial"/>
              <a:sym typeface="Arial"/>
            </a:endParaRPr>
          </a:p>
        </p:txBody>
      </p:sp>
      <p:sp>
        <p:nvSpPr>
          <p:cNvPr id="258" name="Google Shape;258;p35"/>
          <p:cNvSpPr/>
          <p:nvPr/>
        </p:nvSpPr>
        <p:spPr>
          <a:xfrm>
            <a:off x="42288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Número de </a:t>
            </a:r>
            <a:r>
              <a:rPr b="1" sz="1500"/>
              <a:t>ensayos controlados aleatorios </a:t>
            </a:r>
            <a:br>
              <a:rPr b="1" i="0" lang="en-US" sz="1200" u="sng" cap="none" strike="noStrike">
                <a:solidFill>
                  <a:srgbClr val="005878"/>
                </a:solidFill>
                <a:latin typeface="Arial"/>
                <a:ea typeface="Arial"/>
                <a:cs typeface="Arial"/>
                <a:sym typeface="Arial"/>
              </a:rPr>
            </a:br>
            <a:r>
              <a:rPr sz="1200"/>
              <a:t>de intervenciones parentales por año de publicación</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de 65 países</a:t>
            </a:r>
            <a:endParaRPr b="0" i="0" sz="1400" u="none" cap="none" strike="noStrike">
              <a:solidFill>
                <a:srgbClr val="000000"/>
              </a:solidFill>
              <a:latin typeface="Arial"/>
              <a:ea typeface="Arial"/>
              <a:cs typeface="Arial"/>
              <a:sym typeface="Arial"/>
            </a:endParaRPr>
          </a:p>
        </p:txBody>
      </p:sp>
      <p:grpSp>
        <p:nvGrpSpPr>
          <p:cNvPr id="259" name="Google Shape;259;p35"/>
          <p:cNvGrpSpPr/>
          <p:nvPr/>
        </p:nvGrpSpPr>
        <p:grpSpPr>
          <a:xfrm>
            <a:off x="1586507" y="4063773"/>
            <a:ext cx="1506422" cy="491209"/>
            <a:chOff x="2755584" y="4127109"/>
            <a:chExt cx="2035705" cy="663796"/>
          </a:xfrm>
        </p:grpSpPr>
        <p:pic>
          <p:nvPicPr>
            <p:cNvPr descr="Logo  Description automatically generated" id="260" name="Google Shape;260;p35"/>
            <p:cNvPicPr preferRelativeResize="0"/>
            <p:nvPr/>
          </p:nvPicPr>
          <p:blipFill rotWithShape="1">
            <a:blip r:embed="rId4">
              <a:alphaModFix/>
            </a:blip>
            <a:srcRect b="0" l="0" r="0" t="0"/>
            <a:stretch/>
          </p:blipFill>
          <p:spPr>
            <a:xfrm>
              <a:off x="3693477" y="4268473"/>
              <a:ext cx="1097812" cy="412059"/>
            </a:xfrm>
            <a:prstGeom prst="rect">
              <a:avLst/>
            </a:prstGeom>
            <a:noFill/>
            <a:ln>
              <a:noFill/>
            </a:ln>
          </p:spPr>
        </p:pic>
        <p:pic>
          <p:nvPicPr>
            <p:cNvPr descr="Logo  Description automatically generated" id="261" name="Google Shape;261;p35"/>
            <p:cNvPicPr preferRelativeResize="0"/>
            <p:nvPr/>
          </p:nvPicPr>
          <p:blipFill rotWithShape="1">
            <a:blip r:embed="rId5">
              <a:alphaModFix/>
            </a:blip>
            <a:srcRect b="0" l="0" r="0" t="0"/>
            <a:stretch/>
          </p:blipFill>
          <p:spPr>
            <a:xfrm>
              <a:off x="2755584" y="4127109"/>
              <a:ext cx="1097812" cy="663796"/>
            </a:xfrm>
            <a:prstGeom prst="rect">
              <a:avLst/>
            </a:prstGeom>
            <a:noFill/>
            <a:ln>
              <a:noFill/>
            </a:ln>
          </p:spPr>
        </p:pic>
      </p:grpSp>
      <p:sp>
        <p:nvSpPr>
          <p:cNvPr id="262" name="Google Shape;262;p3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3" name="Google Shape;263;p3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Pruebas de Eficacia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9" name="Google Shape;269;p3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270" name="Google Shape;270;p3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¿Para quién es </a:t>
            </a:r>
            <a:r>
              <a:t>Crianza con Conciencia</a:t>
            </a:r>
            <a:r>
              <a:rPr sz="1400">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Para padres, madres y cuidadores</a:t>
            </a:r>
            <a:r>
              <a:t> </a:t>
            </a:r>
            <a:r>
              <a:rPr sz="1400">
                <a:latin typeface="Arial"/>
                <a:ea typeface="Arial"/>
                <a:cs typeface="Arial"/>
                <a:sym typeface="Arial"/>
              </a:rPr>
              <a:t>con niños, niñas y adolescentes de 2 a </a:t>
            </a:r>
            <a:r>
              <a:t>17</a:t>
            </a:r>
            <a:r>
              <a:rPr sz="1400">
                <a:latin typeface="Arial"/>
                <a:ea typeface="Arial"/>
                <a:cs typeface="Arial"/>
                <a:sym typeface="Arial"/>
              </a:rPr>
              <a:t> años.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Padres, Madres, Cuidadores </a:t>
            </a:r>
            <a:r>
              <a:t>y </a:t>
            </a:r>
            <a:r>
              <a:rPr b="1"/>
              <a:t>Crianza </a:t>
            </a:r>
            <a:r>
              <a:t>incluye a todos los cuidadores responsables del bienestar de tu niño o niña. Los cuidadores incluyen a padres no biológicos como tíos, hermanos, primos, padres adoptivos.</a:t>
            </a:r>
            <a:endParaRPr>
              <a:solidFill>
                <a:srgbClr val="123D5D"/>
              </a:solidFill>
            </a:endParaRPr>
          </a:p>
        </p:txBody>
      </p:sp>
      <p:pic>
        <p:nvPicPr>
          <p:cNvPr id="271" name="Google Shape;271;p3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7" name="Google Shape;277;p3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278" name="Google Shape;278;p37"/>
          <p:cNvSpPr txBox="1"/>
          <p:nvPr/>
        </p:nvSpPr>
        <p:spPr>
          <a:xfrm>
            <a:off x="286225" y="1122475"/>
            <a:ext cx="4768500" cy="3147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¿Qué hace que Crianza con Conciencia+ sea un programa único?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Es un programa híbrido e innovador que usa herramientas digitales sencillas como WhatsApp para ayudar a padres, madres y cuidadores.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 un esfuerzo colaborativo entre Parenting for Lifelong Health, el Instituto Nacional de Psiquiatría, la UNICEF y ¡TÚ!</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Está respaldado por investigación y les proporciona a los padres, madres y cuidadores, estrategias basadas en evidencia para educar a sus niños, niñas y adolescentes.</a:t>
            </a:r>
            <a:endParaRPr>
              <a:solidFill>
                <a:srgbClr val="123D5D"/>
              </a:solidFill>
            </a:endParaRPr>
          </a:p>
        </p:txBody>
      </p:sp>
      <p:pic>
        <p:nvPicPr>
          <p:cNvPr id="279" name="Google Shape;279;p3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85" name="Google Shape;285;p3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286" name="Google Shape;286;p3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Pregunta de Referencia</a:t>
            </a:r>
            <a:endParaRPr sz="1100">
              <a:solidFill>
                <a:schemeClr val="lt1"/>
              </a:solidFill>
            </a:endParaRPr>
          </a:p>
        </p:txBody>
      </p:sp>
      <p:sp>
        <p:nvSpPr>
          <p:cNvPr id="287" name="Google Shape;287;p38"/>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8" name="Google Shape;288;p3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9" name="Google Shape;289;p3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290" name="Google Shape;290;p38"/>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291" name="Google Shape;291;p38"/>
          <p:cNvSpPr txBox="1"/>
          <p:nvPr/>
        </p:nvSpPr>
        <p:spPr>
          <a:xfrm>
            <a:off x="1191500" y="2690775"/>
            <a:ext cx="1312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Sesión Presencial de Integración</a:t>
            </a:r>
            <a:endParaRPr b="1">
              <a:solidFill>
                <a:srgbClr val="1B3055"/>
              </a:solidFill>
            </a:endParaRPr>
          </a:p>
          <a:p>
            <a:pPr indent="0" lvl="0" marL="0" rtl="0" algn="l">
              <a:spcBef>
                <a:spcPts val="0"/>
              </a:spcBef>
              <a:spcAft>
                <a:spcPts val="0"/>
              </a:spcAft>
              <a:buNone/>
            </a:pPr>
          </a:p>
        </p:txBody>
      </p:sp>
      <p:pic>
        <p:nvPicPr>
          <p:cNvPr id="292" name="Google Shape;292;p38"/>
          <p:cNvPicPr preferRelativeResize="0"/>
          <p:nvPr/>
        </p:nvPicPr>
        <p:blipFill rotWithShape="1">
          <a:blip r:embed="rId4">
            <a:alphaModFix/>
          </a:blip>
          <a:srcRect b="0" l="0" r="0" t="0"/>
          <a:stretch/>
        </p:blipFill>
        <p:spPr>
          <a:xfrm>
            <a:off x="4201550" y="1705675"/>
            <a:ext cx="716150" cy="716150"/>
          </a:xfrm>
          <a:prstGeom prst="rect">
            <a:avLst/>
          </a:prstGeom>
          <a:noFill/>
          <a:ln>
            <a:noFill/>
          </a:ln>
        </p:spPr>
      </p:pic>
      <p:sp>
        <p:nvSpPr>
          <p:cNvPr id="293" name="Google Shape;293;p38"/>
          <p:cNvSpPr txBox="1"/>
          <p:nvPr/>
        </p:nvSpPr>
        <p:spPr>
          <a:xfrm>
            <a:off x="3928425" y="24218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Aprendizaje a través del Chatbot de WhatsApp</a:t>
            </a:r>
            <a:endParaRPr b="1">
              <a:solidFill>
                <a:srgbClr val="1B3055"/>
              </a:solidFill>
            </a:endParaRPr>
          </a:p>
          <a:p>
            <a:pPr indent="0" lvl="0" marL="0" rtl="0" algn="l">
              <a:spcBef>
                <a:spcPts val="0"/>
              </a:spcBef>
              <a:spcAft>
                <a:spcPts val="0"/>
              </a:spcAft>
              <a:buNone/>
            </a:pPr>
          </a:p>
        </p:txBody>
      </p:sp>
      <p:pic>
        <p:nvPicPr>
          <p:cNvPr id="294" name="Google Shape;294;p38"/>
          <p:cNvPicPr preferRelativeResize="0"/>
          <p:nvPr/>
        </p:nvPicPr>
        <p:blipFill rotWithShape="1">
          <a:blip r:embed="rId5">
            <a:alphaModFix/>
          </a:blip>
          <a:srcRect b="2606" l="0" r="0" t="2606"/>
          <a:stretch/>
        </p:blipFill>
        <p:spPr>
          <a:xfrm>
            <a:off x="7116350" y="1973300"/>
            <a:ext cx="599150" cy="599150"/>
          </a:xfrm>
          <a:prstGeom prst="rect">
            <a:avLst/>
          </a:prstGeom>
          <a:noFill/>
          <a:ln>
            <a:noFill/>
          </a:ln>
        </p:spPr>
      </p:pic>
      <p:sp>
        <p:nvSpPr>
          <p:cNvPr id="295" name="Google Shape;295;p38"/>
          <p:cNvSpPr txBox="1"/>
          <p:nvPr/>
        </p:nvSpPr>
        <p:spPr>
          <a:xfrm>
            <a:off x="6428500" y="2551875"/>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Grupo de Apoyo WhatsApp dirigido por facilitadores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969B"/>
        </a:solidFill>
      </p:bgPr>
    </p:bg>
    <p:spTree>
      <p:nvGrpSpPr>
        <p:cNvPr id="81" name="Shape 81"/>
        <p:cNvGrpSpPr/>
        <p:nvPr/>
      </p:nvGrpSpPr>
      <p:grpSpPr>
        <a:xfrm>
          <a:off x="0" y="0"/>
          <a:ext cx="0" cy="0"/>
          <a:chOff x="0" y="0"/>
          <a:chExt cx="0" cy="0"/>
        </a:xfrm>
      </p:grpSpPr>
      <p:sp>
        <p:nvSpPr>
          <p:cNvPr id="82" name="Google Shape;82;p2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1: Introduction to Crianza con ConCiencia</a:t>
            </a:r>
            <a:endParaRPr b="1" sz="5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01" name="Google Shape;301;p3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02" name="Google Shape;302;p39"/>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Pregunta de Referencia</a:t>
            </a:r>
            <a:endParaRPr sz="1100">
              <a:solidFill>
                <a:schemeClr val="lt1"/>
              </a:solidFill>
            </a:endParaRPr>
          </a:p>
        </p:txBody>
      </p:sp>
      <p:sp>
        <p:nvSpPr>
          <p:cNvPr id="303" name="Google Shape;303;p39"/>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04" name="Google Shape;304;p39"/>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305" name="Google Shape;305;p39"/>
          <p:cNvSpPr txBox="1"/>
          <p:nvPr/>
        </p:nvSpPr>
        <p:spPr>
          <a:xfrm>
            <a:off x="1191500" y="2690775"/>
            <a:ext cx="1312800" cy="7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Sesión Presencial de Integración</a:t>
            </a:r>
            <a:endParaRPr b="1">
              <a:solidFill>
                <a:srgbClr val="1B3055"/>
              </a:solidFill>
            </a:endParaRPr>
          </a:p>
          <a:p>
            <a:pPr indent="0" lvl="0" marL="0" rtl="0" algn="l">
              <a:spcBef>
                <a:spcPts val="0"/>
              </a:spcBef>
              <a:spcAft>
                <a:spcPts val="0"/>
              </a:spcAft>
              <a:buNone/>
            </a:pPr>
          </a:p>
        </p:txBody>
      </p:sp>
      <p:sp>
        <p:nvSpPr>
          <p:cNvPr id="306" name="Google Shape;306;p3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7" name="Google Shape;307;p39"/>
          <p:cNvSpPr txBox="1"/>
          <p:nvPr/>
        </p:nvSpPr>
        <p:spPr>
          <a:xfrm>
            <a:off x="3318425" y="1687125"/>
            <a:ext cx="5419500" cy="1954800"/>
          </a:xfrm>
          <a:prstGeom prst="rect">
            <a:avLst/>
          </a:prstGeom>
          <a:noFill/>
          <a:ln>
            <a:noFill/>
          </a:ln>
        </p:spPr>
        <p:txBody>
          <a:bodyPr anchorCtr="0" anchor="t" bIns="45700" lIns="91425" spcFirstLastPara="1" rIns="91425" wrap="square" tIns="45700">
            <a:spAutoFit/>
          </a:bodyPr>
          <a:lstStyle/>
          <a:p>
            <a:pPr indent="-336550" lvl="0" marL="457200" rtl="0" algn="just">
              <a:lnSpc>
                <a:spcPct val="150000"/>
              </a:lnSpc>
              <a:spcBef>
                <a:spcPts val="0"/>
              </a:spcBef>
              <a:spcAft>
                <a:spcPts val="0"/>
              </a:spcAft>
              <a:buClr>
                <a:srgbClr val="123D5D"/>
              </a:buClr>
              <a:buSzPts val="1700"/>
              <a:buChar char="●"/>
              <a:defRPr sz="1500">
                <a:solidFill>
                  <a:schemeClr val="dk1"/>
                </a:solidFill>
              </a:defRPr>
            </a:pPr>
            <a:r>
              <a:t>Los padres, madres y cuidadores participarán en una sesión presencial - sesión de integración.</a:t>
            </a:r>
            <a:endParaRPr sz="1500">
              <a:solidFill>
                <a:schemeClr val="dk1"/>
              </a:solidFill>
            </a:endParaRPr>
          </a:p>
          <a:p>
            <a:pPr indent="-336550" lvl="0" marL="457200" rtl="0" algn="just">
              <a:lnSpc>
                <a:spcPct val="150000"/>
              </a:lnSpc>
              <a:spcBef>
                <a:spcPts val="1200"/>
              </a:spcBef>
              <a:spcAft>
                <a:spcPts val="1200"/>
              </a:spcAft>
              <a:buClr>
                <a:srgbClr val="123D5D"/>
              </a:buClr>
              <a:buSzPts val="1700"/>
              <a:buChar char="●"/>
              <a:defRPr sz="1500">
                <a:solidFill>
                  <a:schemeClr val="dk1"/>
                </a:solidFill>
              </a:defRPr>
            </a:pPr>
            <a:r>
              <a:t>Estas sesiones sirven para darles la bienvenida a los padres, madres y cuidadores al programa de Crianza con Conciencia+, y proporcionarles apoyo en su proceso de integración al chatbot. </a:t>
            </a:r>
            <a:endParaRPr sz="1700">
              <a:solidFill>
                <a:srgbClr val="123D5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13" name="Google Shape;313;p40"/>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14" name="Google Shape;314;p40"/>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15" name="Google Shape;315;p40"/>
          <p:cNvSpPr txBox="1"/>
          <p:nvPr/>
        </p:nvSpPr>
        <p:spPr>
          <a:xfrm>
            <a:off x="3253175" y="1933050"/>
            <a:ext cx="5401200" cy="1277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1200"/>
              </a:spcAft>
              <a:buNone/>
              <a:defRPr>
                <a:solidFill>
                  <a:schemeClr val="dk1"/>
                </a:solidFill>
              </a:defRPr>
            </a:pPr>
            <a:r>
              <a:t>Los padres, madres y cuidadores reciben tips diarios sobre la crianza por WhatsApp para ayudarles en la relación con su niña, niño o adolescente (solo necesitan 5 minutos al día). Los padres, madres y cuidadores recibirán 5 sesiones para mejorar su relación con su niña, niño o adolescente: </a:t>
            </a:r>
            <a:endParaRPr sz="1600">
              <a:solidFill>
                <a:srgbClr val="123D5D"/>
              </a:solidFill>
            </a:endParaRPr>
          </a:p>
        </p:txBody>
      </p:sp>
      <p:sp>
        <p:nvSpPr>
          <p:cNvPr id="316" name="Google Shape;316;p40"/>
          <p:cNvSpPr/>
          <p:nvPr/>
        </p:nvSpPr>
        <p:spPr>
          <a:xfrm>
            <a:off x="5526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17" name="Google Shape;317;p40"/>
          <p:cNvPicPr preferRelativeResize="0"/>
          <p:nvPr/>
        </p:nvPicPr>
        <p:blipFill rotWithShape="1">
          <a:blip r:embed="rId3">
            <a:alphaModFix/>
          </a:blip>
          <a:srcRect b="0" l="0" r="0" t="0"/>
          <a:stretch/>
        </p:blipFill>
        <p:spPr>
          <a:xfrm>
            <a:off x="1289750" y="1805675"/>
            <a:ext cx="716150" cy="716150"/>
          </a:xfrm>
          <a:prstGeom prst="rect">
            <a:avLst/>
          </a:prstGeom>
          <a:noFill/>
          <a:ln>
            <a:noFill/>
          </a:ln>
        </p:spPr>
      </p:pic>
      <p:sp>
        <p:nvSpPr>
          <p:cNvPr id="318" name="Google Shape;318;p40"/>
          <p:cNvSpPr txBox="1"/>
          <p:nvPr/>
        </p:nvSpPr>
        <p:spPr>
          <a:xfrm>
            <a:off x="1016625" y="2521825"/>
            <a:ext cx="13632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Aprendizaje a través del Chatbot de WhatsApp</a:t>
            </a:r>
            <a:endParaRPr b="1">
              <a:solidFill>
                <a:schemeClr val="lt1"/>
              </a:solidFill>
            </a:endParaRPr>
          </a:p>
          <a:p>
            <a:pPr indent="0" lvl="0" marL="0" rtl="0" algn="ctr">
              <a:spcBef>
                <a:spcPts val="0"/>
              </a:spcBef>
              <a:spcAft>
                <a:spcPts val="0"/>
              </a:spcAft>
              <a:buNone/>
            </a:pPr>
            <a:endParaRPr b="1">
              <a:solidFill>
                <a:srgbClr val="1B3055"/>
              </a:solidFill>
            </a:endParaRPr>
          </a:p>
          <a:p>
            <a:pPr indent="0" lvl="0" marL="0" rtl="0" algn="l">
              <a:spcBef>
                <a:spcPts val="0"/>
              </a:spcBef>
              <a:spcAft>
                <a:spcPts val="0"/>
              </a:spcAft>
              <a:buNone/>
            </a:p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4" name="Google Shape;324;p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pic>
        <p:nvPicPr>
          <p:cNvPr id="325" name="Google Shape;325;p41"/>
          <p:cNvPicPr preferRelativeResize="0"/>
          <p:nvPr/>
        </p:nvPicPr>
        <p:blipFill>
          <a:blip r:embed="rId3">
            <a:alphaModFix/>
          </a:blip>
          <a:stretch>
            <a:fillRect/>
          </a:stretch>
        </p:blipFill>
        <p:spPr>
          <a:xfrm>
            <a:off x="500488" y="1367885"/>
            <a:ext cx="2538766" cy="1905016"/>
          </a:xfrm>
          <a:prstGeom prst="rect">
            <a:avLst/>
          </a:prstGeom>
          <a:noFill/>
          <a:ln>
            <a:noFill/>
          </a:ln>
        </p:spPr>
      </p:pic>
      <p:sp>
        <p:nvSpPr>
          <p:cNvPr id="326" name="Google Shape;326;p41"/>
          <p:cNvSpPr txBox="1"/>
          <p:nvPr/>
        </p:nvSpPr>
        <p:spPr>
          <a:xfrm>
            <a:off x="46683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1: Pasar Tiempo Uno a Uno con Mi Niño o Niña/Adolescente </a:t>
            </a:r>
            <a:endParaRPr i="1"/>
          </a:p>
        </p:txBody>
      </p:sp>
      <p:pic>
        <p:nvPicPr>
          <p:cNvPr id="327" name="Google Shape;327;p41"/>
          <p:cNvPicPr preferRelativeResize="0"/>
          <p:nvPr/>
        </p:nvPicPr>
        <p:blipFill rotWithShape="1">
          <a:blip r:embed="rId4">
            <a:alphaModFix/>
          </a:blip>
          <a:srcRect b="0" l="59" r="49" t="0"/>
          <a:stretch/>
        </p:blipFill>
        <p:spPr>
          <a:xfrm>
            <a:off x="3302603" y="1367885"/>
            <a:ext cx="2538767" cy="1905016"/>
          </a:xfrm>
          <a:prstGeom prst="rect">
            <a:avLst/>
          </a:prstGeom>
          <a:noFill/>
          <a:ln>
            <a:noFill/>
          </a:ln>
        </p:spPr>
      </p:pic>
      <p:sp>
        <p:nvSpPr>
          <p:cNvPr id="328" name="Google Shape;328;p41"/>
          <p:cNvSpPr txBox="1"/>
          <p:nvPr/>
        </p:nvSpPr>
        <p:spPr>
          <a:xfrm>
            <a:off x="3268953" y="3465246"/>
            <a:ext cx="2606100" cy="400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2: Dar Reconocimiento y Halagar</a:t>
            </a:r>
            <a:endParaRPr i="1"/>
          </a:p>
        </p:txBody>
      </p:sp>
      <p:pic>
        <p:nvPicPr>
          <p:cNvPr id="329" name="Google Shape;329;p41"/>
          <p:cNvPicPr preferRelativeResize="0"/>
          <p:nvPr/>
        </p:nvPicPr>
        <p:blipFill rotWithShape="1">
          <a:blip r:embed="rId5">
            <a:alphaModFix/>
          </a:blip>
          <a:srcRect b="0" l="59" r="49" t="0"/>
          <a:stretch/>
        </p:blipFill>
        <p:spPr>
          <a:xfrm>
            <a:off x="6104718" y="1367885"/>
            <a:ext cx="2538767" cy="1905016"/>
          </a:xfrm>
          <a:prstGeom prst="rect">
            <a:avLst/>
          </a:prstGeom>
          <a:noFill/>
          <a:ln>
            <a:noFill/>
          </a:ln>
        </p:spPr>
      </p:pic>
      <p:sp>
        <p:nvSpPr>
          <p:cNvPr id="330" name="Google Shape;330;p41"/>
          <p:cNvSpPr txBox="1"/>
          <p:nvPr/>
        </p:nvSpPr>
        <p:spPr>
          <a:xfrm>
            <a:off x="607106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3: Crear una Rutina para el Tiempo Uno a Uno</a:t>
            </a:r>
            <a:endParaRPr i="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6" name="Google Shape;336;p4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pic>
        <p:nvPicPr>
          <p:cNvPr id="337" name="Google Shape;337;p42"/>
          <p:cNvPicPr preferRelativeResize="0"/>
          <p:nvPr/>
        </p:nvPicPr>
        <p:blipFill rotWithShape="1">
          <a:blip r:embed="rId3">
            <a:alphaModFix/>
          </a:blip>
          <a:srcRect b="89" l="0" r="0" t="99"/>
          <a:stretch/>
        </p:blipFill>
        <p:spPr>
          <a:xfrm>
            <a:off x="1901538" y="1329885"/>
            <a:ext cx="2538766" cy="1905017"/>
          </a:xfrm>
          <a:prstGeom prst="rect">
            <a:avLst/>
          </a:prstGeom>
          <a:noFill/>
          <a:ln>
            <a:noFill/>
          </a:ln>
        </p:spPr>
      </p:pic>
      <p:sp>
        <p:nvSpPr>
          <p:cNvPr id="338" name="Google Shape;338;p42"/>
          <p:cNvSpPr txBox="1"/>
          <p:nvPr/>
        </p:nvSpPr>
        <p:spPr>
          <a:xfrm>
            <a:off x="1867888"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4: Identificar Emociones y Sentimientos durante el Tiempo Uno a Uno</a:t>
            </a:r>
            <a:endParaRPr i="1"/>
          </a:p>
        </p:txBody>
      </p:sp>
      <p:pic>
        <p:nvPicPr>
          <p:cNvPr id="339" name="Google Shape;339;p42"/>
          <p:cNvPicPr preferRelativeResize="0"/>
          <p:nvPr/>
        </p:nvPicPr>
        <p:blipFill rotWithShape="1">
          <a:blip r:embed="rId4">
            <a:alphaModFix/>
          </a:blip>
          <a:srcRect b="0" l="19" r="29" t="0"/>
          <a:stretch/>
        </p:blipFill>
        <p:spPr>
          <a:xfrm>
            <a:off x="4703653" y="1329885"/>
            <a:ext cx="2538767" cy="1905016"/>
          </a:xfrm>
          <a:prstGeom prst="rect">
            <a:avLst/>
          </a:prstGeom>
          <a:noFill/>
          <a:ln>
            <a:noFill/>
          </a:ln>
        </p:spPr>
      </p:pic>
      <p:sp>
        <p:nvSpPr>
          <p:cNvPr id="340" name="Google Shape;340;p42"/>
          <p:cNvSpPr txBox="1"/>
          <p:nvPr/>
        </p:nvSpPr>
        <p:spPr>
          <a:xfrm>
            <a:off x="4670003"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5: Mantener la Calma Cuando Haya Estrés </a:t>
            </a:r>
            <a:endParaRPr i="1"/>
          </a:p>
        </p:txBody>
      </p:sp>
      <p:sp>
        <p:nvSpPr>
          <p:cNvPr id="341" name="Google Shape;341;p42"/>
          <p:cNvSpPr txBox="1"/>
          <p:nvPr/>
        </p:nvSpPr>
        <p:spPr>
          <a:xfrm>
            <a:off x="88800" y="4235200"/>
            <a:ext cx="90552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defRPr>
                <a:solidFill>
                  <a:schemeClr val="dk1"/>
                </a:solidFill>
              </a:defRPr>
            </a:pPr>
            <a:r>
              <a:t>Al final de los 5 días, los padres, madres y cuidadores recibirán un certificado de crianza positiva.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47" name="Google Shape;347;p4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48" name="Google Shape;348;p4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49" name="Google Shape;349;p43"/>
          <p:cNvSpPr txBox="1"/>
          <p:nvPr/>
        </p:nvSpPr>
        <p:spPr>
          <a:xfrm>
            <a:off x="3120425" y="879725"/>
            <a:ext cx="5745000" cy="37557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sz="1300">
                <a:solidFill>
                  <a:schemeClr val="dk1"/>
                </a:solidFill>
              </a:defRPr>
            </a:pPr>
            <a:r>
              <a:t>Los padres, madres y cuidadores participan en sesiones de chat de WhatsApp para aprender a cuidar de su salud mental con el fin de apoyarse a sí mismos y a sus familias.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Los padres también pueden compartir sus experiencias con relación a las clases ofrecidas a través del chatbot de Crianza con Conciencia+.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Hay tres sesiones de chat: </a:t>
            </a:r>
            <a:endParaRPr sz="1300">
              <a:solidFill>
                <a:schemeClr val="dk1"/>
              </a:solidFill>
            </a:endParaRPr>
          </a:p>
          <a:p>
            <a:pPr indent="-311150" lvl="0" marL="457200" rtl="0" algn="l">
              <a:lnSpc>
                <a:spcPct val="150000"/>
              </a:lnSpc>
              <a:spcBef>
                <a:spcPts val="1200"/>
              </a:spcBef>
              <a:spcAft>
                <a:spcPts val="0"/>
              </a:spcAft>
              <a:buClr>
                <a:schemeClr val="dk1"/>
              </a:buClr>
              <a:buSzPts val="1300"/>
              <a:buChar char="●"/>
              <a:defRPr sz="1300">
                <a:solidFill>
                  <a:schemeClr val="dk1"/>
                </a:solidFill>
              </a:defRPr>
            </a:pPr>
            <a:r>
              <a:t>Después de la sesión de integración: Bienvenida y presentaciones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Día 3: Diálogo Interno: Sesión de chat de WhatsApp sobre el diálogo Interno y el estrés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Día 5: Despedida </a:t>
            </a:r>
            <a:endParaRPr sz="1300">
              <a:solidFill>
                <a:schemeClr val="dk1"/>
              </a:solidFill>
            </a:endParaRPr>
          </a:p>
          <a:p>
            <a:pPr indent="0" lvl="0" marL="457200" rtl="0" algn="l">
              <a:lnSpc>
                <a:spcPct val="150000"/>
              </a:lnSpc>
              <a:spcBef>
                <a:spcPts val="0"/>
              </a:spcBef>
              <a:spcAft>
                <a:spcPts val="0"/>
              </a:spcAft>
              <a:buNone/>
            </a:pPr>
            <a:endParaRPr sz="1300">
              <a:solidFill>
                <a:schemeClr val="dk1"/>
              </a:solidFill>
            </a:endParaRPr>
          </a:p>
          <a:p>
            <a:pPr indent="0" lvl="0" marL="0" rtl="0" algn="l">
              <a:lnSpc>
                <a:spcPct val="150000"/>
              </a:lnSpc>
              <a:spcBef>
                <a:spcPts val="0"/>
              </a:spcBef>
              <a:spcAft>
                <a:spcPts val="0"/>
              </a:spcAft>
              <a:buNone/>
              <a:defRPr sz="1300">
                <a:solidFill>
                  <a:schemeClr val="dk1"/>
                </a:solidFill>
              </a:defRPr>
            </a:pPr>
            <a:r>
              <a:t>Toda la información sobre la sesión de chat de WhatsApp está en la App Formando Conciencia+. </a:t>
            </a:r>
            <a:endParaRPr sz="1300">
              <a:solidFill>
                <a:schemeClr val="dk1"/>
              </a:solidFill>
            </a:endParaRPr>
          </a:p>
        </p:txBody>
      </p:sp>
      <p:sp>
        <p:nvSpPr>
          <p:cNvPr id="350" name="Google Shape;350;p4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51" name="Google Shape;351;p4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352" name="Google Shape;352;p43"/>
          <p:cNvSpPr txBox="1"/>
          <p:nvPr/>
        </p:nvSpPr>
        <p:spPr>
          <a:xfrm>
            <a:off x="776575" y="2551875"/>
            <a:ext cx="18873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Grupo de apoyo de WhatsApp dirigido por los Facilitadores</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p:nvPr/>
        </p:nvSpPr>
        <p:spPr>
          <a:xfrm rot="-5400000">
            <a:off x="1506000" y="-1310450"/>
            <a:ext cx="506700" cy="35187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359" name="Google Shape;359;p44"/>
          <p:cNvSpPr/>
          <p:nvPr/>
        </p:nvSpPr>
        <p:spPr>
          <a:xfrm>
            <a:off x="76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1</a:t>
            </a:r>
            <a:endParaRPr>
              <a:solidFill>
                <a:schemeClr val="lt1"/>
              </a:solidFill>
            </a:endParaRPr>
          </a:p>
        </p:txBody>
      </p:sp>
      <p:sp>
        <p:nvSpPr>
          <p:cNvPr id="360" name="Google Shape;360;p44"/>
          <p:cNvSpPr/>
          <p:nvPr/>
        </p:nvSpPr>
        <p:spPr>
          <a:xfrm>
            <a:off x="1879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Día 2</a:t>
            </a:r>
            <a:endParaRPr>
              <a:solidFill>
                <a:srgbClr val="0C3F62"/>
              </a:solidFill>
            </a:endParaRPr>
          </a:p>
        </p:txBody>
      </p:sp>
      <p:sp>
        <p:nvSpPr>
          <p:cNvPr id="361" name="Google Shape;361;p44"/>
          <p:cNvSpPr/>
          <p:nvPr/>
        </p:nvSpPr>
        <p:spPr>
          <a:xfrm>
            <a:off x="3682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3</a:t>
            </a:r>
            <a:endParaRPr>
              <a:solidFill>
                <a:schemeClr val="lt1"/>
              </a:solidFill>
            </a:endParaRPr>
          </a:p>
        </p:txBody>
      </p:sp>
      <p:sp>
        <p:nvSpPr>
          <p:cNvPr id="362" name="Google Shape;362;p44"/>
          <p:cNvSpPr/>
          <p:nvPr/>
        </p:nvSpPr>
        <p:spPr>
          <a:xfrm>
            <a:off x="5485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Día 4</a:t>
            </a:r>
            <a:endParaRPr>
              <a:solidFill>
                <a:srgbClr val="0C3F62"/>
              </a:solidFill>
            </a:endParaRPr>
          </a:p>
        </p:txBody>
      </p:sp>
      <p:sp>
        <p:nvSpPr>
          <p:cNvPr id="363" name="Google Shape;363;p44"/>
          <p:cNvSpPr/>
          <p:nvPr/>
        </p:nvSpPr>
        <p:spPr>
          <a:xfrm>
            <a:off x="7288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5</a:t>
            </a:r>
            <a:endParaRPr>
              <a:solidFill>
                <a:schemeClr val="lt1"/>
              </a:solidFill>
            </a:endParaRPr>
          </a:p>
        </p:txBody>
      </p:sp>
      <p:pic>
        <p:nvPicPr>
          <p:cNvPr id="364" name="Google Shape;364;p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365" name="Google Shape;365;p44"/>
          <p:cNvSpPr txBox="1"/>
          <p:nvPr/>
        </p:nvSpPr>
        <p:spPr>
          <a:xfrm>
            <a:off x="507300" y="326787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1: </a:t>
            </a:r>
            <a:r>
              <a:t>Pasar tiempo Uno a Uno </a:t>
            </a:r>
            <a:br>
              <a:rPr lang="en-US" sz="1200">
                <a:solidFill>
                  <a:srgbClr val="013D5C"/>
                </a:solidFill>
              </a:rPr>
            </a:br>
            <a:r>
              <a:t>(5 min)</a:t>
            </a:r>
          </a:p>
        </p:txBody>
      </p:sp>
      <p:sp>
        <p:nvSpPr>
          <p:cNvPr id="366" name="Google Shape;366;p44"/>
          <p:cNvSpPr txBox="1"/>
          <p:nvPr/>
        </p:nvSpPr>
        <p:spPr>
          <a:xfrm>
            <a:off x="2269950" y="2094625"/>
            <a:ext cx="12621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2: </a:t>
            </a:r>
            <a:r>
              <a:t>Dar reconocimiento (5 min) </a:t>
            </a:r>
          </a:p>
        </p:txBody>
      </p:sp>
      <p:sp>
        <p:nvSpPr>
          <p:cNvPr id="367" name="Google Shape;367;p44"/>
          <p:cNvSpPr txBox="1"/>
          <p:nvPr/>
        </p:nvSpPr>
        <p:spPr>
          <a:xfrm>
            <a:off x="4113300" y="20946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3: </a:t>
            </a:r>
            <a:r>
              <a:t>Crear rutinas </a:t>
            </a:r>
            <a:br>
              <a:rPr lang="en-US" sz="1200">
                <a:solidFill>
                  <a:srgbClr val="013D5C"/>
                </a:solidFill>
              </a:rPr>
            </a:br>
            <a:r>
              <a:t>(5 min) </a:t>
            </a:r>
          </a:p>
        </p:txBody>
      </p:sp>
      <p:sp>
        <p:nvSpPr>
          <p:cNvPr id="368" name="Google Shape;368;p44"/>
          <p:cNvSpPr txBox="1"/>
          <p:nvPr/>
        </p:nvSpPr>
        <p:spPr>
          <a:xfrm>
            <a:off x="59163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4: </a:t>
            </a:r>
            <a:r>
              <a:t>Identificar emociones </a:t>
            </a:r>
            <a:br>
              <a:rPr lang="en-US" sz="1200">
                <a:solidFill>
                  <a:srgbClr val="013D5C"/>
                </a:solidFill>
              </a:rPr>
            </a:br>
            <a:r>
              <a:t>(5 min) </a:t>
            </a:r>
          </a:p>
        </p:txBody>
      </p:sp>
      <p:sp>
        <p:nvSpPr>
          <p:cNvPr id="369" name="Google Shape;369;p44"/>
          <p:cNvSpPr txBox="1"/>
          <p:nvPr/>
        </p:nvSpPr>
        <p:spPr>
          <a:xfrm>
            <a:off x="77704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5: </a:t>
            </a:r>
            <a:r>
              <a:t>Mantener la calma cuando hay estrés </a:t>
            </a:r>
            <a:r>
              <a:rPr i="1"/>
              <a:t>+ Certifícate </a:t>
            </a:r>
            <a:br>
              <a:rPr i="1" lang="en-US" sz="1200">
                <a:solidFill>
                  <a:srgbClr val="013D5C"/>
                </a:solidFill>
              </a:rPr>
            </a:br>
            <a:r>
              <a:rPr i="1"/>
              <a:t>(5 min) </a:t>
            </a:r>
            <a:endParaRPr i="1"/>
          </a:p>
        </p:txBody>
      </p:sp>
      <p:sp>
        <p:nvSpPr>
          <p:cNvPr id="370" name="Google Shape;370;p44"/>
          <p:cNvSpPr txBox="1"/>
          <p:nvPr/>
        </p:nvSpPr>
        <p:spPr>
          <a:xfrm>
            <a:off x="4177863" y="3344150"/>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Diálogo Interno</a:t>
            </a:r>
            <a:br>
              <a:rPr lang="en-US" sz="1200">
                <a:solidFill>
                  <a:srgbClr val="013D5C"/>
                </a:solidFill>
              </a:rPr>
            </a:br>
            <a:r>
              <a:t> (30 min)</a:t>
            </a:r>
          </a:p>
        </p:txBody>
      </p:sp>
      <p:sp>
        <p:nvSpPr>
          <p:cNvPr id="371" name="Google Shape;371;p44"/>
          <p:cNvSpPr txBox="1"/>
          <p:nvPr/>
        </p:nvSpPr>
        <p:spPr>
          <a:xfrm>
            <a:off x="7848423" y="3267875"/>
            <a:ext cx="1106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Cierre </a:t>
            </a:r>
            <a:br>
              <a:rPr lang="en-US" sz="1200">
                <a:solidFill>
                  <a:srgbClr val="013D5C"/>
                </a:solidFill>
              </a:rPr>
            </a:br>
            <a:r>
              <a:t>(5 min)</a:t>
            </a:r>
          </a:p>
        </p:txBody>
      </p:sp>
      <p:sp>
        <p:nvSpPr>
          <p:cNvPr id="372" name="Google Shape;372;p44"/>
          <p:cNvSpPr txBox="1"/>
          <p:nvPr/>
        </p:nvSpPr>
        <p:spPr>
          <a:xfrm>
            <a:off x="456163"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Integración + Capacitación en Alfabetización Digital </a:t>
            </a:r>
            <a:br>
              <a:rPr lang="en-US" sz="1200">
                <a:solidFill>
                  <a:srgbClr val="013D5C"/>
                </a:solidFill>
              </a:rPr>
            </a:br>
            <a:r>
              <a:t>(2 horas)</a:t>
            </a:r>
          </a:p>
        </p:txBody>
      </p:sp>
      <p:sp>
        <p:nvSpPr>
          <p:cNvPr id="373" name="Google Shape;373;p44"/>
          <p:cNvSpPr txBox="1"/>
          <p:nvPr/>
        </p:nvSpPr>
        <p:spPr>
          <a:xfrm>
            <a:off x="6584755" y="439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Sesión Presencial con el Facilitador</a:t>
            </a:r>
          </a:p>
        </p:txBody>
      </p:sp>
      <p:sp>
        <p:nvSpPr>
          <p:cNvPr id="374" name="Google Shape;374;p44"/>
          <p:cNvSpPr txBox="1"/>
          <p:nvPr/>
        </p:nvSpPr>
        <p:spPr>
          <a:xfrm>
            <a:off x="6584749" y="491075"/>
            <a:ext cx="23262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Autoaprendizaje a través del </a:t>
            </a:r>
            <a:r>
              <a:rPr b="1"/>
              <a:t>Chatbot de WhatsApp</a:t>
            </a:r>
            <a:endParaRPr b="1"/>
          </a:p>
        </p:txBody>
      </p:sp>
      <p:sp>
        <p:nvSpPr>
          <p:cNvPr id="375" name="Google Shape;375;p44"/>
          <p:cNvSpPr txBox="1"/>
          <p:nvPr/>
        </p:nvSpPr>
        <p:spPr>
          <a:xfrm>
            <a:off x="6584755" y="10345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Grupos de chat de WhatsApp con el Facilitador </a:t>
            </a:r>
          </a:p>
        </p:txBody>
      </p:sp>
      <p:grpSp>
        <p:nvGrpSpPr>
          <p:cNvPr id="376" name="Google Shape;376;p44"/>
          <p:cNvGrpSpPr/>
          <p:nvPr/>
        </p:nvGrpSpPr>
        <p:grpSpPr>
          <a:xfrm>
            <a:off x="6166865" y="140342"/>
            <a:ext cx="372257" cy="372257"/>
            <a:chOff x="6166865" y="140342"/>
            <a:chExt cx="372257" cy="372257"/>
          </a:xfrm>
        </p:grpSpPr>
        <p:sp>
          <p:nvSpPr>
            <p:cNvPr id="377" name="Google Shape;377;p44"/>
            <p:cNvSpPr/>
            <p:nvPr/>
          </p:nvSpPr>
          <p:spPr>
            <a:xfrm>
              <a:off x="6166865" y="140342"/>
              <a:ext cx="372257" cy="372257"/>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78" name="Google Shape;378;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79" name="Google Shape;379;p44"/>
          <p:cNvGrpSpPr/>
          <p:nvPr/>
        </p:nvGrpSpPr>
        <p:grpSpPr>
          <a:xfrm>
            <a:off x="76165" y="2145742"/>
            <a:ext cx="372300" cy="372300"/>
            <a:chOff x="6166865" y="140342"/>
            <a:chExt cx="372300" cy="372300"/>
          </a:xfrm>
        </p:grpSpPr>
        <p:sp>
          <p:nvSpPr>
            <p:cNvPr id="380" name="Google Shape;380;p44"/>
            <p:cNvSpPr/>
            <p:nvPr/>
          </p:nvSpPr>
          <p:spPr>
            <a:xfrm>
              <a:off x="6166865" y="140342"/>
              <a:ext cx="372300" cy="372300"/>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82" name="Google Shape;382;p44"/>
          <p:cNvGrpSpPr/>
          <p:nvPr/>
        </p:nvGrpSpPr>
        <p:grpSpPr>
          <a:xfrm>
            <a:off x="6172071" y="582117"/>
            <a:ext cx="372300" cy="372300"/>
            <a:chOff x="6172071" y="582117"/>
            <a:chExt cx="372300" cy="372300"/>
          </a:xfrm>
        </p:grpSpPr>
        <p:sp>
          <p:nvSpPr>
            <p:cNvPr id="383" name="Google Shape;383;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4" name="Google Shape;384;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5" name="Google Shape;385;p44"/>
          <p:cNvGrpSpPr/>
          <p:nvPr/>
        </p:nvGrpSpPr>
        <p:grpSpPr>
          <a:xfrm>
            <a:off x="1904721" y="2145742"/>
            <a:ext cx="372300" cy="372300"/>
            <a:chOff x="6172071" y="582117"/>
            <a:chExt cx="372300" cy="372300"/>
          </a:xfrm>
        </p:grpSpPr>
        <p:sp>
          <p:nvSpPr>
            <p:cNvPr id="386" name="Google Shape;386;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7" name="Google Shape;387;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8" name="Google Shape;388;p44"/>
          <p:cNvGrpSpPr/>
          <p:nvPr/>
        </p:nvGrpSpPr>
        <p:grpSpPr>
          <a:xfrm>
            <a:off x="3720508" y="2145742"/>
            <a:ext cx="372300" cy="372300"/>
            <a:chOff x="6172071" y="582117"/>
            <a:chExt cx="372300" cy="372300"/>
          </a:xfrm>
        </p:grpSpPr>
        <p:sp>
          <p:nvSpPr>
            <p:cNvPr id="389" name="Google Shape;389;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0" name="Google Shape;390;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1" name="Google Shape;391;p44"/>
          <p:cNvGrpSpPr/>
          <p:nvPr/>
        </p:nvGrpSpPr>
        <p:grpSpPr>
          <a:xfrm>
            <a:off x="5504383" y="2145742"/>
            <a:ext cx="372300" cy="372300"/>
            <a:chOff x="6172071" y="582117"/>
            <a:chExt cx="372300" cy="372300"/>
          </a:xfrm>
        </p:grpSpPr>
        <p:sp>
          <p:nvSpPr>
            <p:cNvPr id="392" name="Google Shape;392;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3" name="Google Shape;393;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4" name="Google Shape;394;p44"/>
          <p:cNvGrpSpPr/>
          <p:nvPr/>
        </p:nvGrpSpPr>
        <p:grpSpPr>
          <a:xfrm>
            <a:off x="7364821" y="2130817"/>
            <a:ext cx="372300" cy="372300"/>
            <a:chOff x="6172071" y="582117"/>
            <a:chExt cx="372300" cy="372300"/>
          </a:xfrm>
        </p:grpSpPr>
        <p:sp>
          <p:nvSpPr>
            <p:cNvPr id="395" name="Google Shape;395;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6" name="Google Shape;396;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7" name="Google Shape;397;p44"/>
          <p:cNvGrpSpPr/>
          <p:nvPr/>
        </p:nvGrpSpPr>
        <p:grpSpPr>
          <a:xfrm>
            <a:off x="76221" y="3305142"/>
            <a:ext cx="372300" cy="372300"/>
            <a:chOff x="6172071" y="582117"/>
            <a:chExt cx="372300" cy="372300"/>
          </a:xfrm>
        </p:grpSpPr>
        <p:sp>
          <p:nvSpPr>
            <p:cNvPr id="398" name="Google Shape;398;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9" name="Google Shape;399;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400" name="Google Shape;400;p44"/>
          <p:cNvGrpSpPr/>
          <p:nvPr/>
        </p:nvGrpSpPr>
        <p:grpSpPr>
          <a:xfrm>
            <a:off x="6192365" y="1098867"/>
            <a:ext cx="372300" cy="372300"/>
            <a:chOff x="6192365" y="1098867"/>
            <a:chExt cx="372300" cy="372300"/>
          </a:xfrm>
        </p:grpSpPr>
        <p:sp>
          <p:nvSpPr>
            <p:cNvPr id="401" name="Google Shape;401;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2" name="Google Shape;402;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3" name="Google Shape;403;p44"/>
          <p:cNvGrpSpPr/>
          <p:nvPr/>
        </p:nvGrpSpPr>
        <p:grpSpPr>
          <a:xfrm>
            <a:off x="3784165" y="3305142"/>
            <a:ext cx="372300" cy="372300"/>
            <a:chOff x="6192365" y="1098867"/>
            <a:chExt cx="372300" cy="372300"/>
          </a:xfrm>
        </p:grpSpPr>
        <p:sp>
          <p:nvSpPr>
            <p:cNvPr id="404" name="Google Shape;404;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5" name="Google Shape;405;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6" name="Google Shape;406;p44"/>
          <p:cNvGrpSpPr/>
          <p:nvPr/>
        </p:nvGrpSpPr>
        <p:grpSpPr>
          <a:xfrm>
            <a:off x="7371940" y="3228867"/>
            <a:ext cx="372300" cy="372300"/>
            <a:chOff x="6192365" y="1098867"/>
            <a:chExt cx="372300" cy="372300"/>
          </a:xfrm>
        </p:grpSpPr>
        <p:sp>
          <p:nvSpPr>
            <p:cNvPr id="407" name="Google Shape;407;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8" name="Google Shape;408;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4" name="Google Shape;414;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415" name="Google Shape;415;p45"/>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Al final del taller, serás capaz de: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Articular el propósito de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y formar a los padres, madres y cuidadores en la tecnología del chatbot Crianza con Conciencia.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Impartir la sesión de integración presencial.</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la App Formando Conciencia+ para conectar el identificador único de los padres e informar sobre su asistencia.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Sesiones de chat para facilitadores sobre el diálogo interno y el estrés.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Proporcionar a los padres, madres y cuidadores apoyo para la resolución de problemas y la salvaguarda de sus niños, niñas y adolescentes.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Recibir un certificado por participar en el taller de formación</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416" name="Google Shape;416;p45"/>
          <p:cNvPicPr preferRelativeResize="0"/>
          <p:nvPr/>
        </p:nvPicPr>
        <p:blipFill rotWithShape="1">
          <a:blip r:embed="rId3">
            <a:alphaModFix/>
          </a:blip>
          <a:srcRect b="0" l="43750" r="0" t="0"/>
          <a:stretch/>
        </p:blipFill>
        <p:spPr>
          <a:xfrm>
            <a:off x="5386882" y="828892"/>
            <a:ext cx="3210600" cy="3210600"/>
          </a:xfrm>
          <a:prstGeom prst="ellipse">
            <a:avLst/>
          </a:prstGeom>
          <a:noFill/>
          <a:ln>
            <a:noFill/>
          </a:ln>
        </p:spPr>
      </p:pic>
      <p:sp>
        <p:nvSpPr>
          <p:cNvPr id="417" name="Google Shape;417;p45"/>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45"/>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9" name="Google Shape;419;p45"/>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426" name="Google Shape;426;p46"/>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1: </a:t>
            </a:r>
            <a:endParaRPr b="0" i="0" sz="1600" u="none" cap="none" strike="noStrike">
              <a:solidFill>
                <a:srgbClr val="123D5D"/>
              </a:solidFill>
              <a:latin typeface="Arial"/>
              <a:ea typeface="Arial"/>
              <a:cs typeface="Arial"/>
              <a:sym typeface="Arial"/>
            </a:endParaRPr>
          </a:p>
        </p:txBody>
      </p:sp>
      <p:sp>
        <p:nvSpPr>
          <p:cNvPr id="427" name="Google Shape;427;p46"/>
          <p:cNvSpPr txBox="1"/>
          <p:nvPr/>
        </p:nvSpPr>
        <p:spPr>
          <a:xfrm>
            <a:off x="558075" y="2328925"/>
            <a:ext cx="61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3" name="Google Shape;433;p4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434" name="Google Shape;434;p47"/>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435" name="Google Shape;435;p47"/>
          <p:cNvGraphicFramePr/>
          <p:nvPr/>
        </p:nvGraphicFramePr>
        <p:xfrm>
          <a:off x="583450" y="1452675"/>
          <a:ext cx="3000000" cy="3000000"/>
        </p:xfrm>
        <a:graphic>
          <a:graphicData uri="http://schemas.openxmlformats.org/drawingml/2006/table">
            <a:tbl>
              <a:tblPr>
                <a:noFill/>
                <a:tableStyleId>{7E8B8E0E-1F23-4FC9-B48F-5C4748AE6BA7}</a:tableStyleId>
              </a:tblPr>
              <a:tblGrid>
                <a:gridCol w="2413000"/>
                <a:gridCol w="2413000"/>
                <a:gridCol w="2413000"/>
              </a:tblGrid>
              <a:tr h="381000">
                <a:tc>
                  <a:txBody>
                    <a:bodyPr/>
                    <a:lstStyle/>
                    <a:p>
                      <a:pPr indent="0" lvl="0" marL="0" rtl="0" algn="l">
                        <a:spcBef>
                          <a:spcPts val="0"/>
                        </a:spcBef>
                        <a:spcAft>
                          <a:spcPts val="0"/>
                        </a:spcAft>
                        <a:buNone/>
                        <a:defRPr b="1"/>
                      </a:pPr>
                      <a:r>
                        <a:t>Módulo </a:t>
                      </a:r>
                      <a:endParaRPr b="1"/>
                    </a:p>
                  </a:txBody>
                  <a:tcPr marT="91425" marB="91425" marR="91425" marL="91425"/>
                </a:tc>
                <a:tc>
                  <a:txBody>
                    <a:bodyPr/>
                    <a:lstStyle/>
                    <a:p>
                      <a:pPr indent="0" lvl="0" marL="0" rtl="0" algn="l">
                        <a:spcBef>
                          <a:spcPts val="0"/>
                        </a:spcBef>
                        <a:spcAft>
                          <a:spcPts val="0"/>
                        </a:spcAft>
                        <a:buNone/>
                        <a:defRPr b="1"/>
                      </a:pPr>
                      <a:r>
                        <a:t>Actividades </a:t>
                      </a:r>
                      <a:endParaRPr b="1"/>
                    </a:p>
                  </a:txBody>
                  <a:tcPr marT="91425" marB="91425" marR="91425" marL="91425"/>
                </a:tc>
                <a:tc>
                  <a:txBody>
                    <a:bodyPr/>
                    <a:lstStyle/>
                    <a:p>
                      <a:pPr indent="0" lvl="0" marL="0" rtl="0" algn="l">
                        <a:spcBef>
                          <a:spcPts val="0"/>
                        </a:spcBef>
                        <a:spcAft>
                          <a:spcPts val="0"/>
                        </a:spcAft>
                        <a:buNone/>
                        <a:defRPr b="1"/>
                      </a:pPr>
                      <a:r>
                        <a:t>Tiempo</a:t>
                      </a:r>
                      <a:endParaRPr b="1"/>
                    </a:p>
                  </a:txBody>
                  <a:tcPr marT="91425" marB="91425" marR="91425" marL="91425"/>
                </a:tc>
              </a:tr>
              <a:tr h="381000">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439" name="Shape 439"/>
        <p:cNvGrpSpPr/>
        <p:nvPr/>
      </p:nvGrpSpPr>
      <p:grpSpPr>
        <a:xfrm>
          <a:off x="0" y="0"/>
          <a:ext cx="0" cy="0"/>
          <a:chOff x="0" y="0"/>
          <a:chExt cx="0" cy="0"/>
        </a:xfrm>
      </p:grpSpPr>
      <p:sp>
        <p:nvSpPr>
          <p:cNvPr id="440" name="Google Shape;440;p48"/>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2: Accept, Explore, Connect, Practise</a:t>
            </a:r>
            <a:endParaRPr b="1" sz="5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2"/>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 name="Google Shape;88;p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89" name="Google Shape;89;p22"/>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90" name="Google Shape;90;p22"/>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91" name="Google Shape;91;p22"/>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al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92" name="Google Shape;92;p22"/>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93" name="Google Shape;93;p22"/>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94" name="Google Shape;94;p22"/>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6" name="Google Shape;446;p49"/>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47" name="Google Shape;447;p4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48" name="Google Shape;448;p49"/>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ACEPTAR </a:t>
            </a:r>
            <a:r>
              <a:t>la participación y contribución de los padres, madres y cuidadores tanto física como verbal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449" name="Google Shape;449;p49"/>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EXPLORAR </a:t>
            </a:r>
            <a:r>
              <a:t>las experiencias, actitudes, sentimientos y retos compartidos por los padres, madres y cuidadores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450" name="Google Shape;450;p49"/>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CONECTAR </a:t>
            </a:r>
            <a:r>
              <a:t>la experiencia de los padres, madres y cuidadores con un principio o lección sobre la crianza positiva</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451" name="Google Shape;451;p49"/>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2" name="Google Shape;452;p49"/>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3" name="Google Shape;453;p49"/>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4" name="Google Shape;454;p49"/>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PRACTICAR </a:t>
            </a:r>
            <a:r>
              <a:t>las nuevas habilidades de crianza positiva en casa. </a:t>
            </a:r>
            <a:endParaRPr i="0" sz="1000" u="none" cap="none" strike="noStrike">
              <a:solidFill>
                <a:srgbClr val="FFFFFF"/>
              </a:solidFill>
              <a:latin typeface="Roboto"/>
              <a:ea typeface="Roboto"/>
              <a:cs typeface="Roboto"/>
              <a:sym typeface="Roboto"/>
            </a:endParaRPr>
          </a:p>
        </p:txBody>
      </p:sp>
      <p:sp>
        <p:nvSpPr>
          <p:cNvPr id="455" name="Google Shape;455;p49"/>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56" name="Google Shape;456;p49"/>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457" name="Google Shape;457;p49"/>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458" name="Google Shape;458;p49"/>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459" name="Google Shape;459;p49"/>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3" name="Shape 463"/>
        <p:cNvGrpSpPr/>
        <p:nvPr/>
      </p:nvGrpSpPr>
      <p:grpSpPr>
        <a:xfrm>
          <a:off x="0" y="0"/>
          <a:ext cx="0" cy="0"/>
          <a:chOff x="0" y="0"/>
          <a:chExt cx="0" cy="0"/>
        </a:xfrm>
      </p:grpSpPr>
      <p:sp>
        <p:nvSpPr>
          <p:cNvPr id="464" name="Google Shape;464;p5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Juego de Roles </a:t>
            </a:r>
            <a:endParaRPr b="1" sz="5000">
              <a:solidFill>
                <a:schemeClr val="lt1"/>
              </a:solidFill>
            </a:endParaRPr>
          </a:p>
        </p:txBody>
      </p:sp>
      <p:pic>
        <p:nvPicPr>
          <p:cNvPr id="465" name="Google Shape;465;p50"/>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9" name="Shape 469"/>
        <p:cNvGrpSpPr/>
        <p:nvPr/>
      </p:nvGrpSpPr>
      <p:grpSpPr>
        <a:xfrm>
          <a:off x="0" y="0"/>
          <a:ext cx="0" cy="0"/>
          <a:chOff x="0" y="0"/>
          <a:chExt cx="0" cy="0"/>
        </a:xfrm>
      </p:grpSpPr>
      <p:sp>
        <p:nvSpPr>
          <p:cNvPr id="470" name="Google Shape;470;p5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Cuestionario Sorpresa </a:t>
            </a:r>
            <a:endParaRPr b="1" sz="5000">
              <a:solidFill>
                <a:schemeClr val="lt1"/>
              </a:solidFill>
            </a:endParaRPr>
          </a:p>
        </p:txBody>
      </p:sp>
      <p:pic>
        <p:nvPicPr>
          <p:cNvPr id="471" name="Google Shape;471;p5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77" name="Google Shape;477;p5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78" name="Google Shape;478;p5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79" name="Google Shape;479;p52"/>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80" name="Google Shape;480;p52"/>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1" name="Google Shape;481;p52"/>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82" name="Google Shape;482;p52"/>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Gestos físicos:</a:t>
            </a:r>
            <a:r>
              <a:t> Asentir, sonreír, inclinarse hacia delante, mirar al participante, contacto visual,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Vocalización no verbal:</a:t>
            </a:r>
            <a:r>
              <a:t> Mmmm…, Ajá,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Intervenciones verbales:</a:t>
            </a:r>
            <a:r>
              <a:t> Usar el nombre del participante, darle las gracias, reconocer y halagr su contribución,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Usar afirmaciones reflexivas: </a:t>
            </a:r>
            <a:r>
              <a:t>Parafrasear o repetir lo que ha dicho el participante para demostrar que realmente escuchaste lo que dijo. ¡Este es un aspecto clave de la escucha activa!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8" name="Google Shape;488;p5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89" name="Google Shape;489;p5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90" name="Google Shape;490;p5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91" name="Google Shape;491;p5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2" name="Google Shape;492;p5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93" name="Google Shape;493;p53"/>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Hace que los padres, madres y cuidadores se sientan bienvenidos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Anima a las personas a participar más, especialmente a los que son tímidos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Demuestra que respetas y valoras sus respuestas y aportaciones</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Crea confianza y una relación positiva entre los padres, madres, cuidadores y tú</a:t>
            </a:r>
            <a:endParaRPr sz="1500">
              <a:solidFill>
                <a:srgbClr val="123D5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497" name="Shape 497"/>
        <p:cNvGrpSpPr/>
        <p:nvPr/>
      </p:nvGrpSpPr>
      <p:grpSpPr>
        <a:xfrm>
          <a:off x="0" y="0"/>
          <a:ext cx="0" cy="0"/>
          <a:chOff x="0" y="0"/>
          <a:chExt cx="0" cy="0"/>
        </a:xfrm>
      </p:grpSpPr>
      <p:sp>
        <p:nvSpPr>
          <p:cNvPr id="498" name="Google Shape;498;p5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Juego de Roles </a:t>
            </a:r>
            <a:endParaRPr b="1" sz="5000">
              <a:solidFill>
                <a:schemeClr val="lt1"/>
              </a:solidFill>
            </a:endParaRPr>
          </a:p>
        </p:txBody>
      </p:sp>
      <p:pic>
        <p:nvPicPr>
          <p:cNvPr id="499" name="Google Shape;499;p54"/>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503" name="Shape 503"/>
        <p:cNvGrpSpPr/>
        <p:nvPr/>
      </p:nvGrpSpPr>
      <p:grpSpPr>
        <a:xfrm>
          <a:off x="0" y="0"/>
          <a:ext cx="0" cy="0"/>
          <a:chOff x="0" y="0"/>
          <a:chExt cx="0" cy="0"/>
        </a:xfrm>
      </p:grpSpPr>
      <p:sp>
        <p:nvSpPr>
          <p:cNvPr id="504" name="Google Shape;504;p5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Cuestionario Sorpresa </a:t>
            </a:r>
            <a:endParaRPr b="1" sz="5000">
              <a:solidFill>
                <a:schemeClr val="lt1"/>
              </a:solidFill>
            </a:endParaRPr>
          </a:p>
        </p:txBody>
      </p:sp>
      <p:pic>
        <p:nvPicPr>
          <p:cNvPr id="505" name="Google Shape;505;p5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1" name="Google Shape;511;p56"/>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12" name="Google Shape;512;p5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13" name="Google Shape;513;p56"/>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Haz preguntas abiertas: Quién, qué, cuándo, dónde, por qué y cómo;</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que auspicien más detalles: Cuéntame más…. ¿Puedes ser más específico? ¿Qué quieres decir?</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 perspectiva de la niña, el niño o el adolescente, así como la de los padres, madres y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las emociones de los padres, madres y cuidadores y los niños, niñas o adolescentes;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Pregúntales sobre cualquier dificultad que experimenten en casa;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14" name="Google Shape;514;p56"/>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15" name="Google Shape;515;p56"/>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16" name="Google Shape;516;p56"/>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2" name="Google Shape;522;p5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23" name="Google Shape;523;p5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24" name="Google Shape;524;p57"/>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Consigue una idea más completa de lo que pasó exactamente en casa o de lo que piensan los padres, madres o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describir su experiencia y a verla desde una perspectiva diferente;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comprender por qué ellos o sus niños, niñas o adolescentes respondieron de esa manera en una situación concreta;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ser más conscientes del impacto de sus decisiones y comportamientos y a pensar críticamente sobre su crianza;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a compartir sus retos, a comprender por qué se produjo el reto y a identificar posibles soluciones para sus retos.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25" name="Google Shape;525;p5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26" name="Google Shape;526;p5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7" name="Google Shape;527;p5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1" name="Shape 531"/>
        <p:cNvGrpSpPr/>
        <p:nvPr/>
      </p:nvGrpSpPr>
      <p:grpSpPr>
        <a:xfrm>
          <a:off x="0" y="0"/>
          <a:ext cx="0" cy="0"/>
          <a:chOff x="0" y="0"/>
          <a:chExt cx="0" cy="0"/>
        </a:xfrm>
      </p:grpSpPr>
      <p:sp>
        <p:nvSpPr>
          <p:cNvPr id="532" name="Google Shape;532;p58"/>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Juego de Roles </a:t>
            </a:r>
            <a:endParaRPr b="1" sz="5000">
              <a:solidFill>
                <a:schemeClr val="lt1"/>
              </a:solidFill>
            </a:endParaRPr>
          </a:p>
        </p:txBody>
      </p:sp>
      <p:pic>
        <p:nvPicPr>
          <p:cNvPr id="533" name="Google Shape;533;p58"/>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3"/>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0" name="Google Shape;100;p2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101" name="Google Shape;101;p23"/>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02" name="Google Shape;102;p23"/>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23"/>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104" name="Google Shape;104;p23"/>
          <p:cNvCxnSpPr>
            <a:endCxn id="103"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05" name="Google Shape;105;p23"/>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106" name="Google Shape;106;p23"/>
          <p:cNvCxnSpPr>
            <a:endCxn id="105"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7" name="Shape 537"/>
        <p:cNvGrpSpPr/>
        <p:nvPr/>
      </p:nvGrpSpPr>
      <p:grpSpPr>
        <a:xfrm>
          <a:off x="0" y="0"/>
          <a:ext cx="0" cy="0"/>
          <a:chOff x="0" y="0"/>
          <a:chExt cx="0" cy="0"/>
        </a:xfrm>
      </p:grpSpPr>
      <p:sp>
        <p:nvSpPr>
          <p:cNvPr id="538" name="Google Shape;538;p5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Cuestionario Sorpresa </a:t>
            </a:r>
            <a:endParaRPr b="1" sz="5000">
              <a:solidFill>
                <a:schemeClr val="lt1"/>
              </a:solidFill>
            </a:endParaRPr>
          </a:p>
        </p:txBody>
      </p:sp>
      <p:pic>
        <p:nvPicPr>
          <p:cNvPr id="539" name="Google Shape;539;p5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45" name="Google Shape;545;p6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46" name="Google Shape;546;p6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47" name="Google Shape;547;p60"/>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Explora cómo su experiencia podría relacionarse con sus vidas o la relación con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cómo su experiencia podría relacionarse con algunos de los principios o habilidades que están aprendiendo durante el programa;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ellos como padres, madres o cuidadores;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sus niños, niñas o adolescentes;</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48" name="Google Shape;548;p60"/>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49" name="Google Shape;549;p60"/>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0"/>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6" name="Google Shape;556;p6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57" name="Google Shape;557;p6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58" name="Google Shape;558;p61"/>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Ayuda a los padres, madres o cuidadores a comprender, en sus propias palabras, las razones por las que podrían querer usar una habilidad específica;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Ayuda a los padres, madres o cuidadores a comprender los beneficios para ellos y para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Refuerza la aceptación de una habilidad de crianza específica.</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59" name="Google Shape;559;p6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60" name="Google Shape;560;p6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1" name="Google Shape;561;p6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7" name="Google Shape;567;p6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68" name="Google Shape;568;p6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69" name="Google Shape;569;p62"/>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Las actividades para la casa del chatbot Crianza con Conciencia+ animan a los padres, madres y cuidadores a practicar las habilidades de crianza todos los días.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Fomenta la confianza a la hora de poner en práctica habilidades nuevas;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Les permite a los padres, madres y cuidadores ensayar habilidades nuevas con el apoyo y la orientación de los facilitadores;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Refuerza la aceptación de una habilidad de crianza específica.</a:t>
            </a:r>
            <a:endParaRPr sz="1900">
              <a:solidFill>
                <a:srgbClr val="123D5D"/>
              </a:solidFill>
            </a:endParaRPr>
          </a:p>
        </p:txBody>
      </p:sp>
      <p:sp>
        <p:nvSpPr>
          <p:cNvPr id="570" name="Google Shape;570;p62"/>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571" name="Google Shape;571;p62"/>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2" name="Google Shape;572;p62"/>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573" name="Google Shape;573;p62"/>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Comparte en el chat cómo vas a PRACTICAR las habilidades de facilitación para Crianza con Conciencia+</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7" name="Shape 577"/>
        <p:cNvGrpSpPr/>
        <p:nvPr/>
      </p:nvGrpSpPr>
      <p:grpSpPr>
        <a:xfrm>
          <a:off x="0" y="0"/>
          <a:ext cx="0" cy="0"/>
          <a:chOff x="0" y="0"/>
          <a:chExt cx="0" cy="0"/>
        </a:xfrm>
      </p:grpSpPr>
      <p:sp>
        <p:nvSpPr>
          <p:cNvPr id="578" name="Google Shape;578;p63"/>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PRACTICAR: Juego de Roles </a:t>
            </a:r>
            <a:endParaRPr b="1" sz="5000">
              <a:solidFill>
                <a:schemeClr val="lt1"/>
              </a:solidFill>
            </a:endParaRPr>
          </a:p>
        </p:txBody>
      </p:sp>
      <p:pic>
        <p:nvPicPr>
          <p:cNvPr id="579" name="Google Shape;579;p63"/>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83" name="Shape 583"/>
        <p:cNvGrpSpPr/>
        <p:nvPr/>
      </p:nvGrpSpPr>
      <p:grpSpPr>
        <a:xfrm>
          <a:off x="0" y="0"/>
          <a:ext cx="0" cy="0"/>
          <a:chOff x="0" y="0"/>
          <a:chExt cx="0" cy="0"/>
        </a:xfrm>
      </p:grpSpPr>
      <p:sp>
        <p:nvSpPr>
          <p:cNvPr id="584" name="Google Shape;584;p6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¡Vamos a avanzar! </a:t>
            </a:r>
            <a:br>
              <a:rPr b="1" lang="en-US" sz="5000">
                <a:solidFill>
                  <a:schemeClr val="lt1"/>
                </a:solidFill>
              </a:rPr>
            </a:br>
            <a:endParaRPr b="1" sz="50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588" name="Shape 588"/>
        <p:cNvGrpSpPr/>
        <p:nvPr/>
      </p:nvGrpSpPr>
      <p:grpSpPr>
        <a:xfrm>
          <a:off x="0" y="0"/>
          <a:ext cx="0" cy="0"/>
          <a:chOff x="0" y="0"/>
          <a:chExt cx="0" cy="0"/>
        </a:xfrm>
      </p:grpSpPr>
      <p:sp>
        <p:nvSpPr>
          <p:cNvPr id="589" name="Google Shape;589;p65"/>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3: Live Demo of the Onboarding Session</a:t>
            </a:r>
            <a:endParaRPr b="1" sz="50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6"/>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95" name="Google Shape;595;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596" name="Google Shape;596;p66"/>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¿Cuáles son los objetivos de la sesión de integración?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aprenden sobre las sesiones y la estructura de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obtienen conocimientos básicos de uso del teléfono para acceder a todos los contenidos relevantes de Crianza con Conciencia+ y participar en los grupos de apoyo de WhatsApp.</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sientan las bases para trabajar bien juntos durante los grupos de apoyo de WhatsApp.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se incorporan al chatbot de Crianza con Conciencia+ y completan la sesión de integración junto con el flujo de bienvenida. </a:t>
            </a:r>
            <a:endParaRPr sz="1900">
              <a:solidFill>
                <a:schemeClr val="accent5"/>
              </a:solidFill>
              <a:latin typeface="Noto Sans"/>
              <a:ea typeface="Noto Sans"/>
              <a:cs typeface="Noto Sans"/>
              <a:sym typeface="No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02" name="Google Shape;602;p6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603" name="Google Shape;603;p67"/>
          <p:cNvSpPr txBox="1"/>
          <p:nvPr/>
        </p:nvSpPr>
        <p:spPr>
          <a:xfrm>
            <a:off x="269600" y="8196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Programa de la sesión de Integración </a:t>
            </a:r>
            <a:endParaRPr sz="1900">
              <a:solidFill>
                <a:schemeClr val="accent5"/>
              </a:solidFill>
              <a:latin typeface="Noto Sans"/>
              <a:ea typeface="Noto Sans"/>
              <a:cs typeface="Noto Sans"/>
              <a:sym typeface="Noto Sans"/>
            </a:endParaRPr>
          </a:p>
        </p:txBody>
      </p:sp>
      <p:graphicFrame>
        <p:nvGraphicFramePr>
          <p:cNvPr id="604" name="Google Shape;604;p67"/>
          <p:cNvGraphicFramePr/>
          <p:nvPr/>
        </p:nvGraphicFramePr>
        <p:xfrm>
          <a:off x="359675" y="1173675"/>
          <a:ext cx="3000000" cy="3000000"/>
        </p:xfrm>
        <a:graphic>
          <a:graphicData uri="http://schemas.openxmlformats.org/drawingml/2006/table">
            <a:tbl>
              <a:tblPr bandCol="1" bandRow="1">
                <a:noFill/>
                <a:tableStyleId>{36B1BA5B-D354-4973-97B0-90A204A628CC}</a:tableStyleId>
              </a:tblPr>
              <a:tblGrid>
                <a:gridCol w="1690450"/>
                <a:gridCol w="5247150"/>
                <a:gridCol w="1365875"/>
              </a:tblGrid>
              <a:tr h="127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Programa de la sesión</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33020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Te damos la bienvenida 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Conocerse mutuamente</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Resumen de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Primeros pasos para usar el chatbot de Crianza con Conciencia+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Introducción al uso del teléfono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Integración al chatbot de Crianza con Conciencia+</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Resolver Dificultades con el chatbot de Crianza con Conciencia+</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Más Adelante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Establecer Reglas Generales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Rol del Facilitador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Preguntas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Conectar Formando Conciencia+ y el Número de Identificación del Participante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Actividad de Cierre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p:nvPr/>
        </p:nvSpPr>
        <p:spPr>
          <a:xfrm rot="-5400000">
            <a:off x="4052700" y="-3851475"/>
            <a:ext cx="480900" cy="85863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0" name="Google Shape;610;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11" name="Google Shape;611;p68"/>
          <p:cNvSpPr txBox="1"/>
          <p:nvPr/>
        </p:nvSpPr>
        <p:spPr>
          <a:xfrm>
            <a:off x="269600" y="972071"/>
            <a:ext cx="8199600" cy="363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DB3614"/>
                </a:solidFill>
              </a:defRPr>
            </a:pPr>
            <a:r>
              <a:t>Aspectos básicos del </a:t>
            </a:r>
            <a:r>
              <a:rPr>
                <a:latin typeface="Arial"/>
                <a:ea typeface="Arial"/>
                <a:cs typeface="Arial"/>
                <a:sym typeface="Arial"/>
              </a:rPr>
              <a:t>Uso del Teléfono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0"/>
              </a:spcBef>
              <a:spcAft>
                <a:spcPts val="0"/>
              </a:spcAft>
              <a:buClr>
                <a:srgbClr val="123D5D"/>
              </a:buClr>
              <a:buSzPts val="1700"/>
              <a:buFont typeface="Arial"/>
              <a:buChar char="●"/>
              <a:defRPr sz="1700">
                <a:solidFill>
                  <a:srgbClr val="123D5D"/>
                </a:solidFill>
                <a:latin typeface="Arial"/>
                <a:ea typeface="Arial"/>
                <a:cs typeface="Arial"/>
                <a:sym typeface="Arial"/>
              </a:defRPr>
            </a:pPr>
            <a:r>
              <a:t>Prender y apagar 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Ajustes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Ajustes de WhatsApp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Carga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Paquete de datos</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Almacenamiento interno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Conciencia digital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1000"/>
              </a:spcAft>
              <a:buClr>
                <a:srgbClr val="123D5D"/>
              </a:buClr>
              <a:buSzPts val="1700"/>
              <a:buFont typeface="Arial"/>
              <a:buChar char="●"/>
              <a:defRPr sz="1700">
                <a:solidFill>
                  <a:srgbClr val="123D5D"/>
                </a:solidFill>
                <a:latin typeface="Arial"/>
                <a:ea typeface="Arial"/>
                <a:cs typeface="Arial"/>
                <a:sym typeface="Arial"/>
              </a:defRPr>
            </a:pPr>
            <a:r>
              <a:t>Evita daños al teléfono</a:t>
            </a:r>
            <a:endParaRPr b="0" i="0" sz="1700" u="none" cap="none" strike="noStrike">
              <a:solidFill>
                <a:srgbClr val="123D5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0" name="Shape 110"/>
        <p:cNvGrpSpPr/>
        <p:nvPr/>
      </p:nvGrpSpPr>
      <p:grpSpPr>
        <a:xfrm>
          <a:off x="0" y="0"/>
          <a:ext cx="0" cy="0"/>
          <a:chOff x="0" y="0"/>
          <a:chExt cx="0" cy="0"/>
        </a:xfrm>
      </p:grpSpPr>
      <p:pic>
        <p:nvPicPr>
          <p:cNvPr id="111" name="Google Shape;111;p24"/>
          <p:cNvPicPr preferRelativeResize="0"/>
          <p:nvPr/>
        </p:nvPicPr>
        <p:blipFill rotWithShape="1">
          <a:blip r:embed="rId4">
            <a:alphaModFix/>
          </a:blip>
          <a:srcRect b="21734" l="41400" r="3102" t="0"/>
          <a:stretch/>
        </p:blipFill>
        <p:spPr>
          <a:xfrm>
            <a:off x="741213" y="1074350"/>
            <a:ext cx="2031300" cy="2147100"/>
          </a:xfrm>
          <a:prstGeom prst="ellipse">
            <a:avLst/>
          </a:prstGeom>
          <a:noFill/>
          <a:ln>
            <a:noFill/>
          </a:ln>
        </p:spPr>
      </p:pic>
      <p:sp>
        <p:nvSpPr>
          <p:cNvPr id="112" name="Google Shape;112;p24"/>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13" name="Google Shape;113;p24"/>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CONOCE AL EQUIPO</a:t>
            </a:r>
            <a:endParaRPr b="1" i="0" sz="4500" u="none" cap="none" strike="noStrike">
              <a:solidFill>
                <a:schemeClr val="lt1"/>
              </a:solidFill>
              <a:latin typeface="Delicious Handrawn"/>
              <a:ea typeface="Delicious Handrawn"/>
              <a:cs typeface="Delicious Handrawn"/>
              <a:sym typeface="Delicious Handrawn"/>
            </a:endParaRPr>
          </a:p>
        </p:txBody>
      </p:sp>
      <p:pic>
        <p:nvPicPr>
          <p:cNvPr id="114" name="Google Shape;114;p24"/>
          <p:cNvPicPr preferRelativeResize="0"/>
          <p:nvPr/>
        </p:nvPicPr>
        <p:blipFill rotWithShape="1">
          <a:blip r:embed="rId4">
            <a:alphaModFix/>
          </a:blip>
          <a:srcRect b="21734" l="41400" r="3102" t="0"/>
          <a:stretch/>
        </p:blipFill>
        <p:spPr>
          <a:xfrm>
            <a:off x="3556350" y="1074350"/>
            <a:ext cx="2031300" cy="2147100"/>
          </a:xfrm>
          <a:prstGeom prst="ellipse">
            <a:avLst/>
          </a:prstGeom>
          <a:noFill/>
          <a:ln>
            <a:noFill/>
          </a:ln>
        </p:spPr>
      </p:pic>
      <p:pic>
        <p:nvPicPr>
          <p:cNvPr id="115" name="Google Shape;115;p24"/>
          <p:cNvPicPr preferRelativeResize="0"/>
          <p:nvPr/>
        </p:nvPicPr>
        <p:blipFill rotWithShape="1">
          <a:blip r:embed="rId4">
            <a:alphaModFix/>
          </a:blip>
          <a:srcRect b="21734" l="41400" r="3102" t="0"/>
          <a:stretch/>
        </p:blipFill>
        <p:spPr>
          <a:xfrm>
            <a:off x="6371488" y="1074350"/>
            <a:ext cx="2031300" cy="2147100"/>
          </a:xfrm>
          <a:prstGeom prst="ellipse">
            <a:avLst/>
          </a:prstGeom>
          <a:noFill/>
          <a:ln>
            <a:noFill/>
          </a:ln>
        </p:spPr>
      </p:pic>
      <p:sp>
        <p:nvSpPr>
          <p:cNvPr id="116" name="Google Shape;116;p24"/>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Nombre del Formador </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Cargo y Organización</a:t>
            </a:r>
            <a:endParaRPr i="1">
              <a:solidFill>
                <a:schemeClr val="lt1"/>
              </a:solidFill>
              <a:latin typeface="Noto Sans"/>
              <a:ea typeface="Noto Sans"/>
              <a:cs typeface="Noto Sans"/>
              <a:sym typeface="Noto Sans"/>
            </a:endParaRPr>
          </a:p>
        </p:txBody>
      </p:sp>
      <p:sp>
        <p:nvSpPr>
          <p:cNvPr id="117" name="Google Shape;117;p24"/>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Nombre del Compañero Formador</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Cargo y Organización</a:t>
            </a:r>
            <a:endParaRPr i="1">
              <a:solidFill>
                <a:schemeClr val="lt1"/>
              </a:solidFill>
              <a:latin typeface="Noto Sans"/>
              <a:ea typeface="Noto Sans"/>
              <a:cs typeface="Noto Sans"/>
              <a:sym typeface="Noto Sans"/>
            </a:endParaRPr>
          </a:p>
        </p:txBody>
      </p:sp>
      <p:sp>
        <p:nvSpPr>
          <p:cNvPr id="118" name="Google Shape;118;p24"/>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pic>
        <p:nvPicPr>
          <p:cNvPr id="119" name="Google Shape;119;p24"/>
          <p:cNvPicPr preferRelativeResize="0"/>
          <p:nvPr/>
        </p:nvPicPr>
        <p:blipFill>
          <a:blip r:embed="rId5">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7" name="Google Shape;617;p6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18" name="Google Shape;618;p69"/>
          <p:cNvSpPr txBox="1"/>
          <p:nvPr/>
        </p:nvSpPr>
        <p:spPr>
          <a:xfrm>
            <a:off x="286225" y="1169571"/>
            <a:ext cx="8199600" cy="3055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2100">
                <a:solidFill>
                  <a:srgbClr val="DB3614"/>
                </a:solidFill>
              </a:defRPr>
            </a:pPr>
            <a:r>
              <a:rPr>
                <a:latin typeface="Arial"/>
                <a:ea typeface="Arial"/>
                <a:cs typeface="Arial"/>
                <a:sym typeface="Arial"/>
              </a:rPr>
              <a:t>Entrar al chatbot de </a:t>
            </a:r>
            <a:r>
              <a:t>Crianza con Conciencia+</a:t>
            </a:r>
            <a:endParaRPr b="0" i="0" sz="2100" u="none" cap="none" strike="noStrike">
              <a:solidFill>
                <a:srgbClr val="0D3959"/>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pPr>
            <a:r>
              <a:rPr>
                <a:solidFill>
                  <a:srgbClr val="123D5D"/>
                </a:solidFill>
                <a:latin typeface="Arial"/>
                <a:ea typeface="Arial"/>
                <a:cs typeface="Arial"/>
                <a:sym typeface="Arial"/>
              </a:rPr>
              <a:t>Guarda el </a:t>
            </a:r>
            <a:r>
              <a:rPr>
                <a:solidFill>
                  <a:srgbClr val="123D5D"/>
                </a:solidFill>
              </a:rPr>
              <a:t>número de teléfono de</a:t>
            </a:r>
            <a:r>
              <a:rPr>
                <a:solidFill>
                  <a:srgbClr val="123D5D"/>
                </a:solidFill>
                <a:latin typeface="Arial"/>
                <a:ea typeface="Arial"/>
                <a:cs typeface="Arial"/>
                <a:sym typeface="Arial"/>
              </a:rPr>
              <a:t> Crianza con Conciencia+ (</a:t>
            </a:r>
            <a:r>
              <a:rPr b="1">
                <a:solidFill>
                  <a:srgbClr val="DB3614"/>
                </a:solidFill>
              </a:rPr>
              <a:t>TBD</a:t>
            </a:r>
            <a:r>
              <a:rPr>
                <a:solidFill>
                  <a:srgbClr val="123D5D"/>
                </a:solidFill>
                <a:latin typeface="Arial"/>
                <a:ea typeface="Arial"/>
                <a:cs typeface="Arial"/>
                <a:sym typeface="Arial"/>
              </a:rPr>
              <a:t>) como contacto</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solidFill>
                  <a:srgbClr val="123D5D"/>
                </a:solidFill>
              </a:defRPr>
            </a:pPr>
            <a:r>
              <a:rPr>
                <a:latin typeface="Arial"/>
                <a:ea typeface="Arial"/>
                <a:cs typeface="Arial"/>
                <a:sym typeface="Arial"/>
              </a:rPr>
              <a:t>Abre WhatsApp → Busca '</a:t>
            </a:r>
            <a:r>
              <a:t>Crianza con Conciencia+</a:t>
            </a:r>
            <a:r>
              <a:rPr>
                <a:latin typeface="Arial"/>
                <a:ea typeface="Arial"/>
                <a:cs typeface="Arial"/>
                <a:sym typeface="Arial"/>
              </a:rPr>
              <a:t>' → Escribe </a:t>
            </a:r>
            <a:r>
              <a:rPr b="1"/>
              <a:t>ENTRENAR</a:t>
            </a:r>
            <a:r>
              <a:rPr>
                <a:latin typeface="Arial"/>
                <a:ea typeface="Arial"/>
                <a:cs typeface="Arial"/>
                <a:sym typeface="Arial"/>
              </a:rPr>
              <a:t> para iniciar el chat</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Char char="●"/>
              <a:defRPr sz="2000">
                <a:solidFill>
                  <a:srgbClr val="123D5D"/>
                </a:solidFill>
              </a:defRPr>
            </a:pPr>
            <a:r>
              <a:t>Escribe tu nombre y apellidos - También puedes usar un apodo</a:t>
            </a:r>
            <a:endParaRPr sz="2000">
              <a:solidFill>
                <a:srgbClr val="123D5D"/>
              </a:solidFill>
            </a:endParaRPr>
          </a:p>
          <a:p>
            <a:pPr indent="-355600" lvl="0" marL="457200" marR="0" rtl="0" algn="l">
              <a:lnSpc>
                <a:spcPct val="115000"/>
              </a:lnSpc>
              <a:spcBef>
                <a:spcPts val="1000"/>
              </a:spcBef>
              <a:spcAft>
                <a:spcPts val="1000"/>
              </a:spcAft>
              <a:buClr>
                <a:srgbClr val="123D5D"/>
              </a:buClr>
              <a:buSzPts val="2000"/>
              <a:buChar char="●"/>
              <a:defRPr sz="2000">
                <a:solidFill>
                  <a:srgbClr val="123D5D"/>
                </a:solidFill>
              </a:defRPr>
            </a:pPr>
            <a:r>
              <a:t>Escoge tu sexo </a:t>
            </a:r>
            <a:endParaRPr b="1" i="0" sz="2000" u="none" cap="none" strike="noStrike">
              <a:solidFill>
                <a:srgbClr val="123D5D"/>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0"/>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4" name="Google Shape;624;p7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25" name="Google Shape;625;p70"/>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[AGREGA EL VÍDEO DE INTEGRACIÓN A LA EMPRESA AQUÍ]</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1" name="Google Shape;631;p7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32" name="Google Shape;632;p71"/>
          <p:cNvSpPr txBox="1"/>
          <p:nvPr/>
        </p:nvSpPr>
        <p:spPr>
          <a:xfrm>
            <a:off x="269600" y="972071"/>
            <a:ext cx="8199600" cy="3491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614"/>
                </a:solidFill>
              </a:defRPr>
            </a:pPr>
            <a:r>
              <a:rPr>
                <a:latin typeface="Arial"/>
                <a:ea typeface="Arial"/>
                <a:cs typeface="Arial"/>
                <a:sym typeface="Arial"/>
              </a:rPr>
              <a:t>Entrar al chatbot de </a:t>
            </a:r>
            <a:r>
              <a:t>Crianza con Conciencia+</a:t>
            </a:r>
            <a:endParaRPr b="0" i="0" sz="1600" u="none" cap="none" strike="noStrike">
              <a:solidFill>
                <a:srgbClr val="000000"/>
              </a:solidFill>
              <a:latin typeface="Arial"/>
              <a:ea typeface="Arial"/>
              <a:cs typeface="Arial"/>
              <a:sym typeface="Aria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Escoge cómo quieres recibir los mensajes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Texto, Imágenes y Videos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Texto, Imágenes y Audio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Solo Texto e Imágenes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Escoge tu situación sentimental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Escribe el nombre de tu niña o niño.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Sexo de la niña o del niño </a:t>
            </a:r>
            <a:endParaRPr sz="1500">
              <a:solidFill>
                <a:srgbClr val="123D5D"/>
              </a:solidFill>
            </a:endParaRPr>
          </a:p>
          <a:p>
            <a:pPr indent="-323850" lvl="0" marL="457200" marR="0" rtl="0" algn="l">
              <a:lnSpc>
                <a:spcPct val="115000"/>
              </a:lnSpc>
              <a:spcBef>
                <a:spcPts val="1000"/>
              </a:spcBef>
              <a:spcAft>
                <a:spcPts val="1000"/>
              </a:spcAft>
              <a:buClr>
                <a:srgbClr val="123D5D"/>
              </a:buClr>
              <a:buSzPts val="1500"/>
              <a:buChar char="●"/>
              <a:defRPr sz="1500">
                <a:solidFill>
                  <a:srgbClr val="123D5D"/>
                </a:solidFill>
              </a:defRPr>
            </a:pPr>
            <a:r>
              <a:t>Fecha de nacimiento de la niña o del niño </a:t>
            </a:r>
            <a:endParaRPr sz="1500">
              <a:solidFill>
                <a:srgbClr val="123D5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2"/>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8" name="Google Shape;638;p7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39" name="Google Shape;639;p72"/>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[AGREGA EL VÍDEO DE AUTOCUIDADO]</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3"/>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5" name="Google Shape;645;p7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46" name="Google Shape;646;p73"/>
          <p:cNvSpPr txBox="1"/>
          <p:nvPr/>
        </p:nvSpPr>
        <p:spPr>
          <a:xfrm>
            <a:off x="241800" y="861446"/>
            <a:ext cx="8199600" cy="39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b="1" sz="1800">
                <a:solidFill>
                  <a:srgbClr val="DB3614"/>
                </a:solidFill>
              </a:defRPr>
            </a:pPr>
            <a:r>
              <a:t>¿Te atoraste en Crianza con Conciencia+? </a:t>
            </a:r>
            <a:endParaRPr b="1" sz="1800">
              <a:solidFill>
                <a:srgbClr val="DB3614"/>
              </a:solidFill>
            </a:endParaRPr>
          </a:p>
          <a:p>
            <a:pPr indent="0" lvl="0" marL="0" marR="0" rtl="0" algn="l">
              <a:lnSpc>
                <a:spcPct val="100000"/>
              </a:lnSpc>
              <a:spcBef>
                <a:spcPts val="1000"/>
              </a:spcBef>
              <a:spcAft>
                <a:spcPts val="0"/>
              </a:spcAft>
              <a:buNone/>
              <a:defRPr sz="1600">
                <a:solidFill>
                  <a:srgbClr val="0C4061"/>
                </a:solidFill>
              </a:defRPr>
            </a:pPr>
            <a:r>
              <a:t>Si no aparece el botón "SIGUIENTE", escribe SIGUIENTE en el chatbot </a:t>
            </a:r>
            <a:endParaRPr sz="1600">
              <a:solidFill>
                <a:srgbClr val="0C4061"/>
              </a:solidFill>
            </a:endParaRPr>
          </a:p>
          <a:p>
            <a:pPr indent="0" lvl="0" marL="0" marR="0" rtl="0" algn="l">
              <a:lnSpc>
                <a:spcPct val="100000"/>
              </a:lnSpc>
              <a:spcBef>
                <a:spcPts val="1000"/>
              </a:spcBef>
              <a:spcAft>
                <a:spcPts val="0"/>
              </a:spcAft>
              <a:buNone/>
            </a:pPr>
            <a:endParaRPr sz="1600">
              <a:solidFill>
                <a:srgbClr val="0C4061"/>
              </a:solidFill>
            </a:endParaRPr>
          </a:p>
          <a:p>
            <a:pPr indent="0" lvl="0" marL="0" rtl="0" algn="l">
              <a:spcBef>
                <a:spcPts val="1000"/>
              </a:spcBef>
              <a:spcAft>
                <a:spcPts val="0"/>
              </a:spcAft>
              <a:buClr>
                <a:schemeClr val="dk1"/>
              </a:buClr>
              <a:buSzPts val="1100"/>
              <a:buFont typeface="Arial"/>
              <a:buNone/>
              <a:defRPr b="1" sz="1800">
                <a:solidFill>
                  <a:srgbClr val="DB3614"/>
                </a:solidFill>
              </a:defRPr>
            </a:pPr>
            <a:r>
              <a:t>¿Cómo acceder al Menú Principal?</a:t>
            </a:r>
            <a:endParaRPr b="1" sz="1800">
              <a:solidFill>
                <a:srgbClr val="DB3614"/>
              </a:solidFill>
            </a:endParaRPr>
          </a:p>
          <a:p>
            <a:pPr indent="0" lvl="0" marL="0" rtl="0" algn="l">
              <a:spcBef>
                <a:spcPts val="1000"/>
              </a:spcBef>
              <a:spcAft>
                <a:spcPts val="0"/>
              </a:spcAft>
              <a:buNone/>
              <a:defRPr sz="1600">
                <a:solidFill>
                  <a:srgbClr val="0C4061"/>
                </a:solidFill>
              </a:defRPr>
            </a:pPr>
            <a:r>
              <a:t>Para tener acceso al Menú Principal en cualquier momento, escribe y manda la palabra MENÚ.</a:t>
            </a:r>
            <a:endParaRPr sz="1600">
              <a:solidFill>
                <a:srgbClr val="0C4061"/>
              </a:solidFill>
            </a:endParaRPr>
          </a:p>
          <a:p>
            <a:pPr indent="0" lvl="0" marL="0" rtl="0" algn="l">
              <a:spcBef>
                <a:spcPts val="1000"/>
              </a:spcBef>
              <a:spcAft>
                <a:spcPts val="0"/>
              </a:spcAft>
              <a:buNone/>
              <a:defRPr sz="1600">
                <a:solidFill>
                  <a:srgbClr val="0C4061"/>
                </a:solidFill>
              </a:defRPr>
            </a:pPr>
            <a:r>
              <a:t>Explora las opciones disponibles como seguir el progreso, ajustar la configuración, volver revisar la sesión de integración o buscar tips de navegación.</a:t>
            </a:r>
            <a:endParaRPr sz="1600">
              <a:solidFill>
                <a:srgbClr val="0C4061"/>
              </a:solidFill>
            </a:endParaRPr>
          </a:p>
          <a:p>
            <a:pPr indent="0" lvl="0" marL="0" rtl="0" algn="l">
              <a:spcBef>
                <a:spcPts val="1000"/>
              </a:spcBef>
              <a:spcAft>
                <a:spcPts val="0"/>
              </a:spcAft>
              <a:buNone/>
            </a:pPr>
            <a:endParaRPr sz="1600">
              <a:solidFill>
                <a:srgbClr val="0C4061"/>
              </a:solidFill>
            </a:endParaRPr>
          </a:p>
          <a:p>
            <a:pPr indent="0" lvl="0" marL="0" rtl="0" algn="l">
              <a:spcBef>
                <a:spcPts val="1000"/>
              </a:spcBef>
              <a:spcAft>
                <a:spcPts val="0"/>
              </a:spcAft>
              <a:buNone/>
              <a:defRPr b="1" sz="1800">
                <a:solidFill>
                  <a:srgbClr val="DB3614"/>
                </a:solidFill>
              </a:defRPr>
            </a:pPr>
            <a:r>
              <a:t>¿En caso de emergencia? </a:t>
            </a:r>
            <a:endParaRPr b="1" sz="1800">
              <a:solidFill>
                <a:srgbClr val="DB3614"/>
              </a:solidFill>
            </a:endParaRPr>
          </a:p>
          <a:p>
            <a:pPr indent="0" lvl="0" marL="0" rtl="0" algn="l">
              <a:spcBef>
                <a:spcPts val="1000"/>
              </a:spcBef>
              <a:spcAft>
                <a:spcPts val="0"/>
              </a:spcAft>
              <a:buNone/>
              <a:defRPr sz="1600">
                <a:solidFill>
                  <a:srgbClr val="0C4061"/>
                </a:solidFill>
              </a:defRPr>
            </a:pPr>
            <a:r>
              <a:t>Escribe y manda AYUDA para obtener recursos y contactos relacionados con violencia familiar, violencia sexual, la salud mental u otras situaciones urgentes.</a:t>
            </a:r>
            <a:endParaRPr b="1" sz="1600">
              <a:solidFill>
                <a:srgbClr val="DB3614"/>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650" name="Shape 650"/>
        <p:cNvGrpSpPr/>
        <p:nvPr/>
      </p:nvGrpSpPr>
      <p:grpSpPr>
        <a:xfrm>
          <a:off x="0" y="0"/>
          <a:ext cx="0" cy="0"/>
          <a:chOff x="0" y="0"/>
          <a:chExt cx="0" cy="0"/>
        </a:xfrm>
      </p:grpSpPr>
      <p:sp>
        <p:nvSpPr>
          <p:cNvPr id="651" name="Google Shape;651;p74"/>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Encuesta Zoom: ¿Cómo fue tu experiencia?</a:t>
            </a:r>
            <a:endParaRPr b="1" sz="50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55" name="Shape 655"/>
        <p:cNvGrpSpPr/>
        <p:nvPr/>
      </p:nvGrpSpPr>
      <p:grpSpPr>
        <a:xfrm>
          <a:off x="0" y="0"/>
          <a:ext cx="0" cy="0"/>
          <a:chOff x="0" y="0"/>
          <a:chExt cx="0" cy="0"/>
        </a:xfrm>
      </p:grpSpPr>
      <p:sp>
        <p:nvSpPr>
          <p:cNvPr id="656" name="Google Shape;656;p75"/>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¿Qué habilidades de facilitación observaste cuando realizábamos estas actividades?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Compartir en Preguntas y Respuestas</a:t>
            </a:r>
            <a:endParaRPr b="1" sz="42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660" name="Shape 660"/>
        <p:cNvGrpSpPr/>
        <p:nvPr/>
      </p:nvGrpSpPr>
      <p:grpSpPr>
        <a:xfrm>
          <a:off x="0" y="0"/>
          <a:ext cx="0" cy="0"/>
          <a:chOff x="0" y="0"/>
          <a:chExt cx="0" cy="0"/>
        </a:xfrm>
      </p:grpSpPr>
      <p:sp>
        <p:nvSpPr>
          <p:cNvPr id="661" name="Google Shape;661;p7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4: Setting up Formando Conciencia+</a:t>
            </a:r>
            <a:endParaRPr b="1" sz="50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7"/>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7" name="Google Shape;667;p7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668" name="Google Shape;668;p77"/>
          <p:cNvPicPr preferRelativeResize="0"/>
          <p:nvPr/>
        </p:nvPicPr>
        <p:blipFill>
          <a:blip r:embed="rId3">
            <a:alphaModFix/>
          </a:blip>
          <a:stretch>
            <a:fillRect/>
          </a:stretch>
        </p:blipFill>
        <p:spPr>
          <a:xfrm>
            <a:off x="849787" y="902375"/>
            <a:ext cx="2624701" cy="2624701"/>
          </a:xfrm>
          <a:prstGeom prst="rect">
            <a:avLst/>
          </a:prstGeom>
          <a:noFill/>
          <a:ln>
            <a:noFill/>
          </a:ln>
        </p:spPr>
      </p:pic>
      <p:sp>
        <p:nvSpPr>
          <p:cNvPr id="669" name="Google Shape;669;p77"/>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Escanea el código QR para descargar la aplicación desde el Google Play Store</a:t>
            </a:r>
            <a:endParaRPr>
              <a:latin typeface="Noto Sans"/>
              <a:ea typeface="Noto Sans"/>
              <a:cs typeface="Noto Sans"/>
              <a:sym typeface="Noto Sans"/>
            </a:endParaRPr>
          </a:p>
        </p:txBody>
      </p:sp>
      <p:pic>
        <p:nvPicPr>
          <p:cNvPr id="670" name="Google Shape;670;p77"/>
          <p:cNvPicPr preferRelativeResize="0"/>
          <p:nvPr/>
        </p:nvPicPr>
        <p:blipFill>
          <a:blip r:embed="rId4">
            <a:alphaModFix/>
          </a:blip>
          <a:stretch>
            <a:fillRect/>
          </a:stretch>
        </p:blipFill>
        <p:spPr>
          <a:xfrm>
            <a:off x="5501063" y="960676"/>
            <a:ext cx="2508099" cy="2508099"/>
          </a:xfrm>
          <a:prstGeom prst="rect">
            <a:avLst/>
          </a:prstGeom>
          <a:noFill/>
          <a:ln>
            <a:noFill/>
          </a:ln>
        </p:spPr>
      </p:pic>
      <p:sp>
        <p:nvSpPr>
          <p:cNvPr id="671" name="Google Shape;671;p77"/>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Si no tienes acceso a Google Play Store, escanea el código QR para acceder a la versión web de la aplicación.</a:t>
            </a:r>
            <a:endParaRPr>
              <a:latin typeface="Noto Sans"/>
              <a:ea typeface="Noto Sans"/>
              <a:cs typeface="Noto Sans"/>
              <a:sym typeface="No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7" name="Google Shape;677;p7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grpSp>
        <p:nvGrpSpPr>
          <p:cNvPr id="678" name="Google Shape;678;p78"/>
          <p:cNvGrpSpPr/>
          <p:nvPr/>
        </p:nvGrpSpPr>
        <p:grpSpPr>
          <a:xfrm>
            <a:off x="923650" y="1498300"/>
            <a:ext cx="1451100" cy="2621700"/>
            <a:chOff x="923650" y="1498300"/>
            <a:chExt cx="1451100" cy="2621700"/>
          </a:xfrm>
        </p:grpSpPr>
        <p:sp>
          <p:nvSpPr>
            <p:cNvPr id="679" name="Google Shape;679;p78"/>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680" name="Google Shape;680;p78"/>
            <p:cNvCxnSpPr>
              <a:stCxn id="679"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78"/>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Agregar padres, madres y cuidadores a la App de Formando Conciencia+</a:t>
              </a:r>
              <a:endParaRPr>
                <a:latin typeface="Noto Sans"/>
                <a:ea typeface="Noto Sans"/>
                <a:cs typeface="Noto Sans"/>
                <a:sym typeface="Noto Sans"/>
              </a:endParaRPr>
            </a:p>
          </p:txBody>
        </p:sp>
      </p:grpSp>
      <p:grpSp>
        <p:nvGrpSpPr>
          <p:cNvPr id="682" name="Google Shape;682;p78"/>
          <p:cNvGrpSpPr/>
          <p:nvPr/>
        </p:nvGrpSpPr>
        <p:grpSpPr>
          <a:xfrm>
            <a:off x="2669999" y="1498300"/>
            <a:ext cx="1631700" cy="2621700"/>
            <a:chOff x="3084595" y="1498300"/>
            <a:chExt cx="1631700" cy="2621700"/>
          </a:xfrm>
        </p:grpSpPr>
        <p:sp>
          <p:nvSpPr>
            <p:cNvPr id="683" name="Google Shape;683;p78"/>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684" name="Google Shape;684;p78"/>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78"/>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Acceder a la guía del facilitador para la sesión presencial de integración</a:t>
              </a:r>
              <a:endParaRPr>
                <a:latin typeface="Noto Sans"/>
                <a:ea typeface="Noto Sans"/>
                <a:cs typeface="Noto Sans"/>
                <a:sym typeface="Noto Sans"/>
              </a:endParaRPr>
            </a:p>
          </p:txBody>
        </p:sp>
      </p:grpSp>
      <p:grpSp>
        <p:nvGrpSpPr>
          <p:cNvPr id="686" name="Google Shape;686;p78"/>
          <p:cNvGrpSpPr/>
          <p:nvPr/>
        </p:nvGrpSpPr>
        <p:grpSpPr>
          <a:xfrm>
            <a:off x="4596958" y="1498300"/>
            <a:ext cx="1451100" cy="2621700"/>
            <a:chOff x="4804263" y="1498300"/>
            <a:chExt cx="1451100" cy="2621700"/>
          </a:xfrm>
        </p:grpSpPr>
        <p:sp>
          <p:nvSpPr>
            <p:cNvPr id="687" name="Google Shape;687;p78"/>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688" name="Google Shape;688;p78"/>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9" name="Google Shape;689;p78"/>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Buscar mensajes para llevar a cabo una sesión de chat de WhatsApp</a:t>
              </a:r>
              <a:endParaRPr>
                <a:latin typeface="Noto Sans"/>
                <a:ea typeface="Noto Sans"/>
                <a:cs typeface="Noto Sans"/>
                <a:sym typeface="Noto Sans"/>
              </a:endParaRPr>
            </a:p>
          </p:txBody>
        </p:sp>
      </p:grpSp>
      <p:grpSp>
        <p:nvGrpSpPr>
          <p:cNvPr id="690" name="Google Shape;690;p78"/>
          <p:cNvGrpSpPr/>
          <p:nvPr/>
        </p:nvGrpSpPr>
        <p:grpSpPr>
          <a:xfrm>
            <a:off x="6433613" y="1498300"/>
            <a:ext cx="1451100" cy="2527925"/>
            <a:chOff x="6433613" y="1498300"/>
            <a:chExt cx="1451100" cy="2527925"/>
          </a:xfrm>
        </p:grpSpPr>
        <p:sp>
          <p:nvSpPr>
            <p:cNvPr id="691" name="Google Shape;691;p78"/>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692" name="Google Shape;692;p78"/>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693" name="Google Shape;693;p78"/>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Tratar cuestiones de salvaguarda o protección </a:t>
              </a:r>
              <a:endParaRPr>
                <a:latin typeface="Noto Sans"/>
                <a:ea typeface="Noto Sans"/>
                <a:cs typeface="Noto Sans"/>
                <a:sym typeface="Noto Sans"/>
              </a:endParaRPr>
            </a:p>
          </p:txBody>
        </p:sp>
      </p:grpSp>
      <p:sp>
        <p:nvSpPr>
          <p:cNvPr id="694" name="Google Shape;694;p78"/>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¿Para qué usarás la App Formando Conciencia+?</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23" name="Shape 123"/>
        <p:cNvGrpSpPr/>
        <p:nvPr/>
      </p:nvGrpSpPr>
      <p:grpSpPr>
        <a:xfrm>
          <a:off x="0" y="0"/>
          <a:ext cx="0" cy="0"/>
          <a:chOff x="0" y="0"/>
          <a:chExt cx="0" cy="0"/>
        </a:xfrm>
      </p:grpSpPr>
      <p:sp>
        <p:nvSpPr>
          <p:cNvPr id="124" name="Google Shape;124;p25"/>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Encuesta en Zoom para Conocerse Mejor </a:t>
            </a:r>
            <a:endParaRPr b="1" sz="6000">
              <a:solidFill>
                <a:schemeClr val="lt1"/>
              </a:solidFill>
            </a:endParaRPr>
          </a:p>
        </p:txBody>
      </p:sp>
      <p:pic>
        <p:nvPicPr>
          <p:cNvPr id="125" name="Google Shape;125;p25"/>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9"/>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0" name="Google Shape;700;p7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sp>
        <p:nvSpPr>
          <p:cNvPr id="701" name="Google Shape;701;p79"/>
          <p:cNvSpPr txBox="1"/>
          <p:nvPr/>
        </p:nvSpPr>
        <p:spPr>
          <a:xfrm>
            <a:off x="286225" y="863200"/>
            <a:ext cx="813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[Agrega el vídeo sobre la configuración del perfil en Formando Conciencia+]</a:t>
            </a:r>
            <a:endParaRPr sz="16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05" name="Shape 705"/>
        <p:cNvGrpSpPr/>
        <p:nvPr/>
      </p:nvGrpSpPr>
      <p:grpSpPr>
        <a:xfrm>
          <a:off x="0" y="0"/>
          <a:ext cx="0" cy="0"/>
          <a:chOff x="0" y="0"/>
          <a:chExt cx="0" cy="0"/>
        </a:xfrm>
      </p:grpSpPr>
      <p:sp>
        <p:nvSpPr>
          <p:cNvPr id="706" name="Google Shape;706;p80"/>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Resumen general de la App Formando Conciencia+ </a:t>
            </a:r>
            <a:endParaRPr b="1" sz="5000">
              <a:solidFill>
                <a:schemeClr val="lt1"/>
              </a:solidFill>
            </a:endParaRPr>
          </a:p>
        </p:txBody>
      </p:sp>
      <p:pic>
        <p:nvPicPr>
          <p:cNvPr id="707" name="Google Shape;707;p80"/>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711" name="Shape 711"/>
        <p:cNvGrpSpPr/>
        <p:nvPr/>
      </p:nvGrpSpPr>
      <p:grpSpPr>
        <a:xfrm>
          <a:off x="0" y="0"/>
          <a:ext cx="0" cy="0"/>
          <a:chOff x="0" y="0"/>
          <a:chExt cx="0" cy="0"/>
        </a:xfrm>
      </p:grpSpPr>
      <p:sp>
        <p:nvSpPr>
          <p:cNvPr id="712" name="Google Shape;712;p8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Closing </a:t>
            </a:r>
            <a:endParaRPr b="1" sz="50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2"/>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719" name="Google Shape;719;p82"/>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hemos visto hasta ahora? </a:t>
            </a:r>
            <a:endParaRPr b="0" i="0" sz="1600" u="none" cap="none" strike="noStrike">
              <a:solidFill>
                <a:schemeClr val="accent5"/>
              </a:solidFill>
              <a:latin typeface="Arial"/>
              <a:ea typeface="Arial"/>
              <a:cs typeface="Arial"/>
              <a:sym typeface="Arial"/>
            </a:endParaRPr>
          </a:p>
        </p:txBody>
      </p:sp>
      <p:sp>
        <p:nvSpPr>
          <p:cNvPr id="720" name="Google Shape;720;p82"/>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Antecedentes, visión general y estructura de Crianza con Conciencia+.</a:t>
            </a:r>
            <a:endParaRPr b="0" i="0" sz="1600" u="none" cap="none" strike="noStrike">
              <a:solidFill>
                <a:srgbClr val="000000"/>
              </a:solidFill>
              <a:latin typeface="Arial"/>
              <a:ea typeface="Arial"/>
              <a:cs typeface="Arial"/>
              <a:sym typeface="Arial"/>
            </a:endParaRPr>
          </a:p>
        </p:txBody>
      </p:sp>
      <p:grpSp>
        <p:nvGrpSpPr>
          <p:cNvPr id="721" name="Google Shape;721;p82"/>
          <p:cNvGrpSpPr/>
          <p:nvPr/>
        </p:nvGrpSpPr>
        <p:grpSpPr>
          <a:xfrm>
            <a:off x="617712" y="1736969"/>
            <a:ext cx="480873" cy="480925"/>
            <a:chOff x="475577" y="1034115"/>
            <a:chExt cx="523200" cy="523200"/>
          </a:xfrm>
        </p:grpSpPr>
        <p:sp>
          <p:nvSpPr>
            <p:cNvPr id="722" name="Google Shape;722;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3" name="Google Shape;723;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4" name="Google Shape;724;p82"/>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Habilidades de facilitación: Aceptar, Explorar, Conectar y Practicar</a:t>
            </a:r>
            <a:endParaRPr b="0" i="0" sz="1600" u="none" cap="none" strike="noStrike">
              <a:solidFill>
                <a:srgbClr val="000000"/>
              </a:solidFill>
              <a:latin typeface="Arial"/>
              <a:ea typeface="Arial"/>
              <a:cs typeface="Arial"/>
              <a:sym typeface="Arial"/>
            </a:endParaRPr>
          </a:p>
        </p:txBody>
      </p:sp>
      <p:grpSp>
        <p:nvGrpSpPr>
          <p:cNvPr id="725" name="Google Shape;725;p82"/>
          <p:cNvGrpSpPr/>
          <p:nvPr/>
        </p:nvGrpSpPr>
        <p:grpSpPr>
          <a:xfrm>
            <a:off x="617712" y="2446159"/>
            <a:ext cx="480873" cy="480925"/>
            <a:chOff x="475577" y="1034115"/>
            <a:chExt cx="523200" cy="523200"/>
          </a:xfrm>
        </p:grpSpPr>
        <p:sp>
          <p:nvSpPr>
            <p:cNvPr id="726" name="Google Shape;726;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7" name="Google Shape;727;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8" name="Google Shape;728;p82"/>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Configurar la App Formando Conciencia+ </a:t>
            </a:r>
            <a:endParaRPr b="0" i="0" sz="1600" u="none" cap="none" strike="noStrike">
              <a:solidFill>
                <a:srgbClr val="000000"/>
              </a:solidFill>
              <a:latin typeface="Arial"/>
              <a:ea typeface="Arial"/>
              <a:cs typeface="Arial"/>
              <a:sym typeface="Arial"/>
            </a:endParaRPr>
          </a:p>
        </p:txBody>
      </p:sp>
      <p:grpSp>
        <p:nvGrpSpPr>
          <p:cNvPr id="729" name="Google Shape;729;p82"/>
          <p:cNvGrpSpPr/>
          <p:nvPr/>
        </p:nvGrpSpPr>
        <p:grpSpPr>
          <a:xfrm>
            <a:off x="617712" y="3155348"/>
            <a:ext cx="480873" cy="480925"/>
            <a:chOff x="475577" y="1034115"/>
            <a:chExt cx="523200" cy="523200"/>
          </a:xfrm>
        </p:grpSpPr>
        <p:sp>
          <p:nvSpPr>
            <p:cNvPr id="730" name="Google Shape;730;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1" name="Google Shape;731;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32" name="Google Shape;732;p82"/>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Demostración en directo de la sesión de integración (Continuará mañana) </a:t>
            </a:r>
            <a:endParaRPr b="0" i="0" sz="1600" u="none" cap="none" strike="noStrike">
              <a:solidFill>
                <a:srgbClr val="000000"/>
              </a:solidFill>
              <a:latin typeface="Arial"/>
              <a:ea typeface="Arial"/>
              <a:cs typeface="Arial"/>
              <a:sym typeface="Arial"/>
            </a:endParaRPr>
          </a:p>
        </p:txBody>
      </p:sp>
      <p:grpSp>
        <p:nvGrpSpPr>
          <p:cNvPr id="733" name="Google Shape;733;p82"/>
          <p:cNvGrpSpPr/>
          <p:nvPr/>
        </p:nvGrpSpPr>
        <p:grpSpPr>
          <a:xfrm>
            <a:off x="617712" y="3864537"/>
            <a:ext cx="480873" cy="480925"/>
            <a:chOff x="475577" y="1034115"/>
            <a:chExt cx="523200" cy="523200"/>
          </a:xfrm>
        </p:grpSpPr>
        <p:sp>
          <p:nvSpPr>
            <p:cNvPr id="734" name="Google Shape;734;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5" name="Google Shape;735;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3"/>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1" name="Google Shape;741;p8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742" name="Google Shape;742;p83"/>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Actividad para Casa</a:t>
            </a:r>
            <a:endParaRPr b="0" i="0" sz="1600" u="none" cap="none" strike="noStrike">
              <a:solidFill>
                <a:schemeClr val="accent5"/>
              </a:solidFill>
              <a:latin typeface="Arial"/>
              <a:ea typeface="Arial"/>
              <a:cs typeface="Arial"/>
              <a:sym typeface="Arial"/>
            </a:endParaRPr>
          </a:p>
        </p:txBody>
      </p:sp>
      <p:sp>
        <p:nvSpPr>
          <p:cNvPr id="743" name="Google Shape;743;p83"/>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Repasa las habilidades de facilitación que aprendiste hoy, especialmente el método AECP.</a:t>
            </a:r>
            <a:endParaRPr sz="1600">
              <a:solidFill>
                <a:srgbClr val="0C4061"/>
              </a:solidFill>
            </a:endParaRPr>
          </a:p>
        </p:txBody>
      </p:sp>
      <p:grpSp>
        <p:nvGrpSpPr>
          <p:cNvPr id="744" name="Google Shape;744;p83"/>
          <p:cNvGrpSpPr/>
          <p:nvPr/>
        </p:nvGrpSpPr>
        <p:grpSpPr>
          <a:xfrm>
            <a:off x="628412" y="1683444"/>
            <a:ext cx="480873" cy="480925"/>
            <a:chOff x="475577" y="1034115"/>
            <a:chExt cx="523200" cy="523200"/>
          </a:xfrm>
        </p:grpSpPr>
        <p:sp>
          <p:nvSpPr>
            <p:cNvPr id="745" name="Google Shape;745;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6" name="Google Shape;746;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47" name="Google Shape;747;p83"/>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Revisa todas las sesiones del chatbot de Crianza con Conciencia+. Al final de cada sesión, pídeles que escriban NUEVO para empezar una sesión nueva.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748" name="Google Shape;748;p83"/>
          <p:cNvGrpSpPr/>
          <p:nvPr/>
        </p:nvGrpSpPr>
        <p:grpSpPr>
          <a:xfrm>
            <a:off x="628412" y="2392634"/>
            <a:ext cx="480873" cy="480925"/>
            <a:chOff x="475577" y="1034115"/>
            <a:chExt cx="523200" cy="523200"/>
          </a:xfrm>
        </p:grpSpPr>
        <p:sp>
          <p:nvSpPr>
            <p:cNvPr id="749" name="Google Shape;749;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1" name="Google Shape;751;p83"/>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Si los participantes tienen algún problema, pueden reiniciar el chatbot escribiendo REANUDAR. </a:t>
            </a:r>
            <a:endParaRPr sz="1600">
              <a:solidFill>
                <a:srgbClr val="0C4061"/>
              </a:solidFill>
            </a:endParaRPr>
          </a:p>
        </p:txBody>
      </p:sp>
      <p:grpSp>
        <p:nvGrpSpPr>
          <p:cNvPr id="752" name="Google Shape;752;p83"/>
          <p:cNvGrpSpPr/>
          <p:nvPr/>
        </p:nvGrpSpPr>
        <p:grpSpPr>
          <a:xfrm>
            <a:off x="628412" y="3101823"/>
            <a:ext cx="480873" cy="480925"/>
            <a:chOff x="475577" y="1034115"/>
            <a:chExt cx="523200" cy="523200"/>
          </a:xfrm>
        </p:grpSpPr>
        <p:sp>
          <p:nvSpPr>
            <p:cNvPr id="753" name="Google Shape;753;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4" name="Google Shape;754;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5" name="Google Shape;755;p83"/>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Recuérdales a los participantes que estas palabras clave solo son para usarse durante la capacitación, y que NO deben compartirlos con los padres, madres o cuidadores durante la sesión de integración. </a:t>
            </a:r>
            <a:endParaRPr sz="1600">
              <a:solidFill>
                <a:srgbClr val="0C4061"/>
              </a:solidFill>
            </a:endParaRPr>
          </a:p>
        </p:txBody>
      </p:sp>
      <p:grpSp>
        <p:nvGrpSpPr>
          <p:cNvPr id="756" name="Google Shape;756;p83"/>
          <p:cNvGrpSpPr/>
          <p:nvPr/>
        </p:nvGrpSpPr>
        <p:grpSpPr>
          <a:xfrm>
            <a:off x="628412" y="3811012"/>
            <a:ext cx="480873" cy="480925"/>
            <a:chOff x="475577" y="1034115"/>
            <a:chExt cx="523200" cy="523200"/>
          </a:xfrm>
        </p:grpSpPr>
        <p:sp>
          <p:nvSpPr>
            <p:cNvPr id="757" name="Google Shape;757;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8" name="Google Shape;758;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4"/>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4" name="Google Shape;764;p8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765" name="Google Shape;765;p84"/>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769" name="Shape 769"/>
        <p:cNvGrpSpPr/>
        <p:nvPr/>
      </p:nvGrpSpPr>
      <p:grpSpPr>
        <a:xfrm>
          <a:off x="0" y="0"/>
          <a:ext cx="0" cy="0"/>
          <a:chOff x="0" y="0"/>
          <a:chExt cx="0" cy="0"/>
        </a:xfrm>
      </p:grpSpPr>
      <p:sp>
        <p:nvSpPr>
          <p:cNvPr id="770" name="Google Shape;770;p85"/>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76" name="Google Shape;776;p86"/>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2</a:t>
            </a:r>
            <a:endParaRPr b="1" i="0" sz="2300" u="none" cap="none" strike="noStrike">
              <a:solidFill>
                <a:srgbClr val="0B4060"/>
              </a:solidFill>
              <a:latin typeface="Noto Sans"/>
              <a:ea typeface="Noto Sans"/>
              <a:cs typeface="Noto Sans"/>
              <a:sym typeface="Noto Sans"/>
            </a:endParaRPr>
          </a:p>
        </p:txBody>
      </p:sp>
      <p:pic>
        <p:nvPicPr>
          <p:cNvPr id="777" name="Google Shape;777;p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8" name="Google Shape;778;p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7"/>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4" name="Google Shape;784;p8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785" name="Google Shape;785;p87"/>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786" name="Google Shape;786;p87"/>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787" name="Google Shape;787;p87"/>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en el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788" name="Google Shape;788;p87"/>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789" name="Google Shape;789;p87"/>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790" name="Google Shape;790;p87"/>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8"/>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797" name="Google Shape;797;p88"/>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798" name="Google Shape;798;p88"/>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799" name="Google Shape;799;p88"/>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800" name="Google Shape;800;p88"/>
          <p:cNvCxnSpPr>
            <a:endCxn id="799"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801" name="Google Shape;801;p88"/>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802" name="Google Shape;802;p88"/>
          <p:cNvCxnSpPr>
            <a:endCxn id="801"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 name="Google Shape;131;p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Bienvenida y Presentaciones</a:t>
            </a:r>
            <a:endParaRPr b="0" i="0" sz="1400" u="none" cap="none" strike="noStrike">
              <a:solidFill>
                <a:srgbClr val="000000"/>
              </a:solidFill>
              <a:latin typeface="Arial"/>
              <a:ea typeface="Arial"/>
              <a:cs typeface="Arial"/>
              <a:sym typeface="Arial"/>
            </a:endParaRPr>
          </a:p>
        </p:txBody>
      </p:sp>
      <p:sp>
        <p:nvSpPr>
          <p:cNvPr id="132" name="Google Shape;132;p26"/>
          <p:cNvSpPr txBox="1"/>
          <p:nvPr/>
        </p:nvSpPr>
        <p:spPr>
          <a:xfrm>
            <a:off x="341525" y="1755896"/>
            <a:ext cx="81996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Arial"/>
                <a:ea typeface="Arial"/>
                <a:cs typeface="Arial"/>
                <a:sym typeface="Arial"/>
              </a:defRPr>
            </a:pPr>
            <a:r>
              <a:t>Establezcamos algunas REGLAS GENERALES</a:t>
            </a:r>
            <a:endParaRPr b="1" i="0" sz="5000" u="none" cap="none" strike="noStrike">
              <a:solidFill>
                <a:srgbClr val="019FE4"/>
              </a:solidFill>
              <a:latin typeface="Arial"/>
              <a:ea typeface="Arial"/>
              <a:cs typeface="Arial"/>
              <a:sym typeface="Arial"/>
            </a:endParaRPr>
          </a:p>
        </p:txBody>
      </p:sp>
      <p:sp>
        <p:nvSpPr>
          <p:cNvPr id="133" name="Google Shape;133;p26"/>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4" name="Google Shape;134;p26"/>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5" name="Google Shape;135;p26"/>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 name="Google Shape;136;p26"/>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7" name="Google Shape;137;p26"/>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8" name="Google Shape;138;p26"/>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9"/>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08" name="Google Shape;808;p89"/>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0" i="0" sz="1400" u="none" cap="none" strike="noStrike">
              <a:solidFill>
                <a:srgbClr val="000000"/>
              </a:solidFill>
              <a:latin typeface="Arial"/>
              <a:ea typeface="Arial"/>
              <a:cs typeface="Arial"/>
              <a:sym typeface="Arial"/>
            </a:endParaRPr>
          </a:p>
        </p:txBody>
      </p:sp>
      <p:sp>
        <p:nvSpPr>
          <p:cNvPr id="809" name="Google Shape;809;p89"/>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Algunas reglas generales para nuestra sesión: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Préstale toda tu atención a la sesión: ¡sé un participante activo!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Sé considerado y respetuoso con las diversas perspectivas.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Practica la escucha activa manteniendo la cámara encendido siempre que sea posible.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Usa las diferentes funciones como el chat o levantar la mano para contribuir en la sesión.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Pon tu micrófono en silencio cuando estés escuchando a los demás.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Únete al taller a tiempo.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0"/>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5" name="Google Shape;815;p9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Actividades al Comienzo del Día</a:t>
            </a:r>
            <a:endParaRPr b="0" i="0" sz="1400" u="none" cap="none" strike="noStrike">
              <a:solidFill>
                <a:srgbClr val="000000"/>
              </a:solidFill>
              <a:latin typeface="Arial"/>
              <a:ea typeface="Arial"/>
              <a:cs typeface="Arial"/>
              <a:sym typeface="Arial"/>
            </a:endParaRPr>
          </a:p>
        </p:txBody>
      </p:sp>
      <p:sp>
        <p:nvSpPr>
          <p:cNvPr id="816" name="Google Shape;816;p90"/>
          <p:cNvSpPr txBox="1"/>
          <p:nvPr/>
        </p:nvSpPr>
        <p:spPr>
          <a:xfrm>
            <a:off x="505275" y="1088300"/>
            <a:ext cx="74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Agrega el video de hacer una pausa (versión masculina) </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0" name="Shape 820"/>
        <p:cNvGrpSpPr/>
        <p:nvPr/>
      </p:nvGrpSpPr>
      <p:grpSpPr>
        <a:xfrm>
          <a:off x="0" y="0"/>
          <a:ext cx="0" cy="0"/>
          <a:chOff x="0" y="0"/>
          <a:chExt cx="0" cy="0"/>
        </a:xfrm>
      </p:grpSpPr>
      <p:sp>
        <p:nvSpPr>
          <p:cNvPr id="821" name="Google Shape;821;p91"/>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Encuesta Zoom: ¿Cómo estás hoy? </a:t>
            </a:r>
            <a:endParaRPr b="1" sz="44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5" name="Shape 825"/>
        <p:cNvGrpSpPr/>
        <p:nvPr/>
      </p:nvGrpSpPr>
      <p:grpSpPr>
        <a:xfrm>
          <a:off x="0" y="0"/>
          <a:ext cx="0" cy="0"/>
          <a:chOff x="0" y="0"/>
          <a:chExt cx="0" cy="0"/>
        </a:xfrm>
      </p:grpSpPr>
      <p:sp>
        <p:nvSpPr>
          <p:cNvPr id="826" name="Google Shape;826;p92"/>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¿Cuál es UN punto clave importante que te llevaste de la sesión de ayer?</a:t>
            </a:r>
            <a:endParaRPr b="1" sz="4400">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830" name="Shape 830"/>
        <p:cNvGrpSpPr/>
        <p:nvPr/>
      </p:nvGrpSpPr>
      <p:grpSpPr>
        <a:xfrm>
          <a:off x="0" y="0"/>
          <a:ext cx="0" cy="0"/>
          <a:chOff x="0" y="0"/>
          <a:chExt cx="0" cy="0"/>
        </a:xfrm>
      </p:grpSpPr>
      <p:sp>
        <p:nvSpPr>
          <p:cNvPr id="831" name="Google Shape;831;p93"/>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5: Preparing for Chat Session</a:t>
            </a:r>
            <a:endParaRPr b="1" sz="5000">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4"/>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 un Grupo de WhatsApp antes de la sesión de integración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Guarda los Contactos de los Padres, Madres y Cuidadores: </a:t>
            </a:r>
            <a:r>
              <a:t>Guarda los nombres y números de los padres, madres y cuidadores asignados para asegurar una confirmación rápida durante la sesión.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 un Grupo de WhatsApp:</a:t>
            </a:r>
            <a:r>
              <a:t>Crea tu grupo con tiempo y usando "Crianza con Conciencia+" como nombre base.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Ejemplo de un Nombre de Grupo: </a:t>
            </a:r>
            <a:r>
              <a:t>Considera un nombre temporal como "Crianza con Conciencia+_FamiliasFelices" para darle un toque personal.</a:t>
            </a:r>
            <a:endParaRPr b="1" sz="1800">
              <a:solidFill>
                <a:schemeClr val="accent5"/>
              </a:solidFill>
            </a:endParaRPr>
          </a:p>
        </p:txBody>
      </p:sp>
      <p:sp>
        <p:nvSpPr>
          <p:cNvPr id="837" name="Google Shape;837;p9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8" name="Google Shape;838;p9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5"/>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Establece Reglas Generales para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Destaca la importancia de crear un espacio seguro y cómodo en el grupo de WhatsApp para todos los involucrados.</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Formato para las Reglas Generales:</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Coloca una cartulina o rotafolio titulado: Reglas Generales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Invita a los participantes a sugerir reglas para un ambiente de grupo positivo.</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Escribe las reglas y los comentarios en la cartulina para futuras consultas.</a:t>
            </a:r>
            <a:endParaRPr sz="1900">
              <a:solidFill>
                <a:schemeClr val="accent5"/>
              </a:solidFill>
            </a:endParaRPr>
          </a:p>
        </p:txBody>
      </p:sp>
      <p:sp>
        <p:nvSpPr>
          <p:cNvPr id="844" name="Google Shape;844;p9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5" name="Google Shape;845;p9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6"/>
          <p:cNvSpPr txBox="1"/>
          <p:nvPr/>
        </p:nvSpPr>
        <p:spPr>
          <a:xfrm>
            <a:off x="286225" y="873325"/>
            <a:ext cx="8294400" cy="368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para la discusión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Fomenta el comportamiento positivo en las reglas.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Haz sugerencias sobre temas concretos como el uso del celular, el respeto,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Repite y explora cada regla para que quede clara.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Ejemplo: Si se menciona "Respeto", pregunta qué comportamientos demuestran respeto.</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Asegúrate de que todos los padres, madres y cuidadores estén de acuerdo con las reglas generales: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Asegúrate de que todos estén de acuerdo y comprenden cada regla.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Da una oportunidad amplia para que todos puedan contribuir antes de pasar a la siguiente sugerencia</a:t>
            </a:r>
            <a:endParaRPr sz="1600">
              <a:solidFill>
                <a:schemeClr val="accent5"/>
              </a:solidFill>
            </a:endParaRPr>
          </a:p>
        </p:txBody>
      </p:sp>
      <p:sp>
        <p:nvSpPr>
          <p:cNvPr id="851" name="Google Shape;851;p96"/>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2" name="Google Shape;852;p9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7"/>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Objetivo:</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 un conjunto de reglas generales acordadas por todos para mantener un entorno respetuoso y solidario en el grupo de WhatsApp.</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Qué hacer cuando un padre, madre o cuidador olvida una regla:</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Si un padre, madre o cuidador olvida una de las reglas generales, puedes mandarle recordatorio privado y amable (Ver Preguntas Frecuentes en Formando Conciencia+).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 caso de comportamiento inadecuado o de infracciones persistentes a las reglas, puedes remover al padre, madre o cuidador y notificárselo a tu supervisor (Ver Preguntas Frecuentes en Formando Conciencia+).  </a:t>
            </a:r>
            <a:endParaRPr sz="1600">
              <a:solidFill>
                <a:schemeClr val="accent5"/>
              </a:solidFill>
            </a:endParaRPr>
          </a:p>
        </p:txBody>
      </p:sp>
      <p:sp>
        <p:nvSpPr>
          <p:cNvPr id="858" name="Google Shape;858;p97"/>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9" name="Google Shape;859;p9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5" name="Google Shape;865;p9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66" name="Google Shape;866;p9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67" name="Google Shape;867;p9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68" name="Google Shape;868;p98"/>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Después de la sesión de integración, tu rol es: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Ponerte en contacto y ver cómo va todo cada par de días hasta el final del curso</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Asegurarte de que todos sigan las reglas generales que ya se discutieron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Plantear preguntas de discusión sobre la crianza de niños, niñas y adolescentes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Reportar cualquier caso de abuso de niñas, niños, adolescentes y adultos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Salirte del grupo una vez terminado el programa Sin embargo, los padres, madres y cuidadores pueden seguir aprendiendo a través de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A finales de año, habrá nuevos cursos de Crianza con Conciencia+ para padres, madres y cuidadores.</a:t>
            </a:r>
            <a:endParaRPr b="1" sz="1500">
              <a:solidFill>
                <a:srgbClr val="123D5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44" name="Google Shape;144;p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0" i="0" sz="1400" u="none" cap="none" strike="noStrike">
              <a:solidFill>
                <a:srgbClr val="000000"/>
              </a:solidFill>
              <a:latin typeface="Arial"/>
              <a:ea typeface="Arial"/>
              <a:cs typeface="Arial"/>
              <a:sym typeface="Arial"/>
            </a:endParaRPr>
          </a:p>
        </p:txBody>
      </p:sp>
      <p:sp>
        <p:nvSpPr>
          <p:cNvPr id="145" name="Google Shape;145;p27"/>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Algunas reglas generales para nuestra sesión: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Préstale toda tu atención a la sesión: ¡sé un participante activo!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Sé considerado y respetuoso con las diversas perspectivas.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Practica la escucha activa manteniendo la cámara encendido siempre que sea posible.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Usa las diferentes funciones como el chat o levantar la mano para contribuir en la sesión.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Pon tu micrófono en silencio cuando estés escuchando a los demás.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Únete al taller a tiempo.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¿Otros?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4" name="Google Shape;874;p9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75" name="Google Shape;875;p99"/>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876" name="Google Shape;876;p9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77" name="Google Shape;877;p99"/>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[Añade un video sobre cómo agregar a un padre, madre o cuidador y a un compañero de crianza en la App Formando Conciencia+]</a:t>
            </a:r>
            <a:endParaRPr b="1">
              <a:solidFill>
                <a:srgbClr val="123D5D"/>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0"/>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3" name="Google Shape;883;p100"/>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84" name="Google Shape;884;p10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85" name="Google Shape;885;p10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86" name="Google Shape;886;p100"/>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¡PRUÉBALO TÚ MISMO! </a:t>
            </a:r>
            <a:endParaRPr b="1" sz="1900">
              <a:solidFill>
                <a:srgbClr val="123D5D"/>
              </a:solidFill>
            </a:endParaRPr>
          </a:p>
        </p:txBody>
      </p:sp>
      <p:sp>
        <p:nvSpPr>
          <p:cNvPr id="887" name="Google Shape;887;p100"/>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88" name="Google Shape;888;p100"/>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889" name="Google Shape;889;p100"/>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a un padre, madre o cuidador </a:t>
            </a:r>
            <a:endParaRPr b="1"/>
          </a:p>
          <a:p>
            <a:pPr indent="0" lvl="0" marL="0" rtl="0" algn="l">
              <a:spcBef>
                <a:spcPts val="0"/>
              </a:spcBef>
              <a:spcAft>
                <a:spcPts val="0"/>
              </a:spcAft>
              <a:buNone/>
            </a:pPr>
            <a:r>
              <a:rPr b="1"/>
              <a:t>Nombre: </a:t>
            </a:r>
            <a:r>
              <a:t>Mario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121212</a:t>
            </a:r>
          </a:p>
        </p:txBody>
      </p:sp>
      <p:sp>
        <p:nvSpPr>
          <p:cNvPr id="890" name="Google Shape;890;p100"/>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91" name="Google Shape;891;p100"/>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892" name="Google Shape;892;p100"/>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un compañero de crianza </a:t>
            </a:r>
            <a:endParaRPr b="1"/>
          </a:p>
          <a:p>
            <a:pPr indent="0" lvl="0" marL="0" rtl="0" algn="l">
              <a:spcBef>
                <a:spcPts val="0"/>
              </a:spcBef>
              <a:spcAft>
                <a:spcPts val="0"/>
              </a:spcAft>
              <a:buNone/>
            </a:pPr>
            <a:r>
              <a:rPr b="1"/>
              <a:t>Nombre: </a:t>
            </a:r>
            <a:r>
              <a:t>Isabel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343434</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1"/>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98" name="Google Shape;898;p101"/>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99" name="Google Shape;899;p101"/>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00" name="Google Shape;900;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01" name="Google Shape;901;p101"/>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[Agrega un video sobre cómo informar sobre la asistencia en Formando Conciencia+]</a:t>
            </a:r>
            <a:endParaRPr b="1">
              <a:solidFill>
                <a:srgbClr val="123D5D"/>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905" name="Shape 905"/>
        <p:cNvGrpSpPr/>
        <p:nvPr/>
      </p:nvGrpSpPr>
      <p:grpSpPr>
        <a:xfrm>
          <a:off x="0" y="0"/>
          <a:ext cx="0" cy="0"/>
          <a:chOff x="0" y="0"/>
          <a:chExt cx="0" cy="0"/>
        </a:xfrm>
      </p:grpSpPr>
      <p:sp>
        <p:nvSpPr>
          <p:cNvPr id="906" name="Google Shape;906;p102"/>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6: Conducting WhatsApp Chat Session</a:t>
            </a:r>
            <a:endParaRPr b="1" sz="50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3"/>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2" name="Google Shape;912;p10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p:txBody>
      </p:sp>
      <p:sp>
        <p:nvSpPr>
          <p:cNvPr id="913" name="Google Shape;913;p10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914" name="Google Shape;914;p103"/>
          <p:cNvSpPr txBox="1"/>
          <p:nvPr/>
        </p:nvSpPr>
        <p:spPr>
          <a:xfrm>
            <a:off x="3130300" y="820475"/>
            <a:ext cx="5745000" cy="4002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a:solidFill>
                  <a:schemeClr val="dk1"/>
                </a:solidFill>
              </a:defRPr>
            </a:pPr>
            <a:r>
              <a:t>Los padres, madres y cuidadores participan en sesiones de chat de WhatsApp para aprender a cuidar de su salud mental con el fin de apoyarse a sí mismos y a sus familias.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Los padres también podrán compartir sus experiencias con relación a las clases ofrecidas a través del chatbot de Crianza con Conciencia+.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Hay tres sesiones de chat: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Después de la sesión de integración: Bienvenida y presentaciones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3: Diálogo Interno: Sesión de chat de WhatsApp sobre el diálogo Interno y el estrés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5: Despedida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Toda la información sobre la sesión de chat de WhatsApp está en la App de Formando Conciencia+ </a:t>
            </a:r>
            <a:endParaRPr>
              <a:solidFill>
                <a:schemeClr val="dk1"/>
              </a:solidFill>
            </a:endParaRPr>
          </a:p>
        </p:txBody>
      </p:sp>
      <p:sp>
        <p:nvSpPr>
          <p:cNvPr id="915" name="Google Shape;915;p10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916" name="Google Shape;916;p10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917" name="Google Shape;917;p103"/>
          <p:cNvSpPr txBox="1"/>
          <p:nvPr/>
        </p:nvSpPr>
        <p:spPr>
          <a:xfrm>
            <a:off x="776575" y="2551875"/>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Apoyo y Colaboración en WhatsApp</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4"/>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23" name="Google Shape;923;p104"/>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924" name="Google Shape;924;p104"/>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25" name="Google Shape;925;p104"/>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26" name="Google Shape;926;p104"/>
          <p:cNvSpPr txBox="1"/>
          <p:nvPr/>
        </p:nvSpPr>
        <p:spPr>
          <a:xfrm>
            <a:off x="248350" y="991175"/>
            <a:ext cx="80892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[Agrega un video sobre cómo compartir mensajes de la App Formando Conciencia+ a la sesión de chat de WhatsApp]</a:t>
            </a:r>
            <a:endParaRPr b="1">
              <a:solidFill>
                <a:srgbClr val="123D5D"/>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5"/>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2" name="Google Shape;932;p105"/>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933" name="Google Shape;933;p105"/>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934" name="Google Shape;934;p105"/>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935" name="Google Shape;935;p105"/>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936" name="Google Shape;936;p105"/>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937" name="Google Shape;937;p105"/>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8" name="Google Shape;938;p105"/>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9" name="Google Shape;939;p105"/>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40" name="Google Shape;940;p105"/>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941" name="Google Shape;941;p105"/>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42" name="Google Shape;942;p105"/>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943" name="Google Shape;943;p105"/>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944" name="Google Shape;944;p105"/>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945" name="Google Shape;945;p105"/>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p106"/>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51" name="Google Shape;951;p106"/>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952" name="Google Shape;952;p106"/>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53" name="Google Shape;953;p106"/>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954" name="Google Shape;954;p106"/>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955" name="Google Shape;955;p106"/>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Hoy vamos a practicar una habilidad para controlar el estrés: el diálogo interno. ¿Alguien quiere compartir algún momento en el que se haya dicho algo negativo a sí mismo?</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956" name="Google Shape;956;p106"/>
          <p:cNvGrpSpPr/>
          <p:nvPr/>
        </p:nvGrpSpPr>
        <p:grpSpPr>
          <a:xfrm>
            <a:off x="7610298" y="242075"/>
            <a:ext cx="1114800" cy="1661821"/>
            <a:chOff x="629198" y="1856775"/>
            <a:chExt cx="1114800" cy="1661821"/>
          </a:xfrm>
        </p:grpSpPr>
        <p:pic>
          <p:nvPicPr>
            <p:cNvPr id="957" name="Google Shape;957;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58" name="Google Shape;958;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
        <p:nvSpPr>
          <p:cNvPr id="959" name="Google Shape;959;p106"/>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1300">
              <a:solidFill>
                <a:schemeClr val="dk2"/>
              </a:solidFill>
              <a:latin typeface="Noto Sans"/>
              <a:ea typeface="Noto Sans"/>
              <a:cs typeface="Noto Sans"/>
              <a:sym typeface="Noto Sans"/>
            </a:endParaRPr>
          </a:p>
        </p:txBody>
      </p:sp>
      <p:sp>
        <p:nvSpPr>
          <p:cNvPr id="960" name="Google Shape;960;p106"/>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961" name="Google Shape;961;p106"/>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Gracias por compartirlo, Isabel. Parece que tuviste un momento difícil cuando tu adolescente no quiso pasar tiempo contigo. Agradezco tu sinceridad al compartirlo. </a:t>
            </a:r>
            <a:endParaRPr sz="1300">
              <a:solidFill>
                <a:schemeClr val="dk2"/>
              </a:solidFill>
              <a:latin typeface="Noto Sans"/>
              <a:ea typeface="Noto Sans"/>
              <a:cs typeface="Noto Sans"/>
              <a:sym typeface="Noto Sans"/>
            </a:endParaRPr>
          </a:p>
        </p:txBody>
      </p:sp>
      <p:grpSp>
        <p:nvGrpSpPr>
          <p:cNvPr id="962" name="Google Shape;962;p106"/>
          <p:cNvGrpSpPr/>
          <p:nvPr/>
        </p:nvGrpSpPr>
        <p:grpSpPr>
          <a:xfrm>
            <a:off x="7610298" y="2929825"/>
            <a:ext cx="1114800" cy="1661821"/>
            <a:chOff x="629198" y="1856775"/>
            <a:chExt cx="1114800" cy="1661821"/>
          </a:xfrm>
        </p:grpSpPr>
        <p:pic>
          <p:nvPicPr>
            <p:cNvPr id="963" name="Google Shape;963;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64" name="Google Shape;964;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8" name="Shape 968"/>
        <p:cNvGrpSpPr/>
        <p:nvPr/>
      </p:nvGrpSpPr>
      <p:grpSpPr>
        <a:xfrm>
          <a:off x="0" y="0"/>
          <a:ext cx="0" cy="0"/>
          <a:chOff x="0" y="0"/>
          <a:chExt cx="0" cy="0"/>
        </a:xfrm>
      </p:grpSpPr>
      <p:sp>
        <p:nvSpPr>
          <p:cNvPr id="969" name="Google Shape;969;p107"/>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70" name="Google Shape;970;p107"/>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971" name="Google Shape;971;p107"/>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72" name="Google Shape;972;p107"/>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973" name="Google Shape;973;p107"/>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974" name="Google Shape;974;p107"/>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975" name="Google Shape;975;p107"/>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976" name="Google Shape;976;p107"/>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Gracias por compartirlo, Isabel.</a:t>
            </a:r>
            <a:r>
              <a:rPr>
                <a:solidFill>
                  <a:schemeClr val="dk2"/>
                </a:solidFill>
              </a:rPr>
              <a:t> </a:t>
            </a:r>
            <a:r>
              <a:rPr>
                <a:solidFill>
                  <a:schemeClr val="lt1"/>
                </a:solidFill>
                <a:highlight>
                  <a:srgbClr val="00969A"/>
                </a:highlight>
              </a:rPr>
              <a:t>Parece que tuviste un momento difícil cuando tu adolescente no quiso pasar tiempo contigo.</a:t>
            </a:r>
            <a:r>
              <a:rPr>
                <a:solidFill>
                  <a:schemeClr val="dk2"/>
                </a:solidFill>
              </a:rPr>
              <a:t> </a:t>
            </a:r>
            <a:r>
              <a:rPr>
                <a:solidFill>
                  <a:schemeClr val="dk2"/>
                </a:solidFill>
                <a:highlight>
                  <a:srgbClr val="019FE4"/>
                </a:highlight>
              </a:rPr>
              <a:t>Es normal sentir que estamos fracasando cuando las cosas salen mal, sobre todo cuando realmente intentamos hacer la diferencia.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977" name="Google Shape;977;p107"/>
          <p:cNvGrpSpPr/>
          <p:nvPr/>
        </p:nvGrpSpPr>
        <p:grpSpPr>
          <a:xfrm>
            <a:off x="7610298" y="2929825"/>
            <a:ext cx="1114800" cy="1661821"/>
            <a:chOff x="629198" y="1856775"/>
            <a:chExt cx="1114800" cy="1661821"/>
          </a:xfrm>
        </p:grpSpPr>
        <p:pic>
          <p:nvPicPr>
            <p:cNvPr id="978" name="Google Shape;978;p107"/>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79" name="Google Shape;979;p10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980" name="Google Shape;980;p107"/>
          <p:cNvCxnSpPr>
            <a:endCxn id="981"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107"/>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a:t>
            </a:r>
            <a:endParaRPr sz="1300"/>
          </a:p>
        </p:txBody>
      </p:sp>
      <p:sp>
        <p:nvSpPr>
          <p:cNvPr id="982" name="Google Shape;982;p107"/>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lo que dijo el padre, madre o cuidador </a:t>
            </a:r>
            <a:endParaRPr sz="1300"/>
          </a:p>
        </p:txBody>
      </p:sp>
      <p:cxnSp>
        <p:nvCxnSpPr>
          <p:cNvPr id="983" name="Google Shape;983;p107"/>
          <p:cNvCxnSpPr>
            <a:endCxn id="982"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984" name="Google Shape;984;p107"/>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Normaliza la experiencia </a:t>
            </a:r>
            <a:endParaRPr sz="1300"/>
          </a:p>
        </p:txBody>
      </p:sp>
      <p:cxnSp>
        <p:nvCxnSpPr>
          <p:cNvPr id="985" name="Google Shape;985;p107"/>
          <p:cNvCxnSpPr>
            <a:endCxn id="984"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sp>
        <p:nvSpPr>
          <p:cNvPr id="990" name="Google Shape;990;p10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1" name="Google Shape;991;p10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2" name="Google Shape;992;p10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993" name="Google Shape;993;p10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994" name="Google Shape;994;p108"/>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¿Qué</a:t>
            </a:r>
            <a:r>
              <a:rPr>
                <a:solidFill>
                  <a:schemeClr val="dk2"/>
                </a:solidFill>
              </a:rPr>
              <a:t> </a:t>
            </a:r>
            <a:r>
              <a:rPr>
                <a:solidFill>
                  <a:schemeClr val="lt1"/>
                </a:solidFill>
                <a:highlight>
                  <a:srgbClr val="DB3614"/>
                </a:highlight>
              </a:rPr>
              <a:t>estaba haciendo tu adolescente cuando intentabas pasar tiempo 1 a 1?</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995" name="Google Shape;995;p108"/>
          <p:cNvGrpSpPr/>
          <p:nvPr/>
        </p:nvGrpSpPr>
        <p:grpSpPr>
          <a:xfrm>
            <a:off x="7610298" y="242075"/>
            <a:ext cx="1114800" cy="1661821"/>
            <a:chOff x="629198" y="1856775"/>
            <a:chExt cx="1114800" cy="1661821"/>
          </a:xfrm>
        </p:grpSpPr>
        <p:pic>
          <p:nvPicPr>
            <p:cNvPr id="996" name="Google Shape;996;p10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997" name="Google Shape;997;p10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998" name="Google Shape;998;p108"/>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999" name="Google Shape;999;p108"/>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000" name="Google Shape;1000;p108"/>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01" name="Google Shape;1001;p108"/>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sobre la situación</a:t>
            </a:r>
            <a:endParaRPr sz="1300"/>
          </a:p>
        </p:txBody>
      </p:sp>
      <p:pic>
        <p:nvPicPr>
          <p:cNvPr id="1002" name="Google Shape;1002;p108"/>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003" name="Google Shape;1003;p108"/>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Intentaba grabar un video para redes sociales.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04" name="Google Shape;1004;p108"/>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49" name="Shape 149"/>
        <p:cNvGrpSpPr/>
        <p:nvPr/>
      </p:nvGrpSpPr>
      <p:grpSpPr>
        <a:xfrm>
          <a:off x="0" y="0"/>
          <a:ext cx="0" cy="0"/>
          <a:chOff x="0" y="0"/>
          <a:chExt cx="0" cy="0"/>
        </a:xfrm>
      </p:grpSpPr>
      <p:sp>
        <p:nvSpPr>
          <p:cNvPr id="150" name="Google Shape;150;p2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Comparte tus experiencias</a:t>
            </a:r>
            <a:endParaRPr b="1" sz="6000">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sp>
        <p:nvSpPr>
          <p:cNvPr id="1009" name="Google Shape;1009;p10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0" name="Google Shape;1010;p10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1" name="Google Shape;1011;p10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012" name="Google Shape;1012;p10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13" name="Google Shape;1013;p109"/>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Ya veo… entonces estaba un poco ocupada en redes sociales. </a:t>
            </a:r>
            <a:r>
              <a:rPr>
                <a:highlight>
                  <a:srgbClr val="E4027C"/>
                </a:highlight>
              </a:rPr>
              <a:t>¿Cómo </a:t>
            </a:r>
            <a:r>
              <a:rPr>
                <a:highlight>
                  <a:srgbClr val="00969B"/>
                </a:highlight>
              </a:rPr>
              <a:t>crees que se sintió tu adolescente cuando le pediste tiempo uno a uno en ese momento?</a:t>
            </a:r>
            <a:endParaRPr sz="1300">
              <a:solidFill>
                <a:schemeClr val="lt1"/>
              </a:solidFill>
              <a:highlight>
                <a:srgbClr val="00969B"/>
              </a:highlight>
              <a:latin typeface="Noto Sans"/>
              <a:ea typeface="Noto Sans"/>
              <a:cs typeface="Noto Sans"/>
              <a:sym typeface="Noto Sans"/>
            </a:endParaRPr>
          </a:p>
        </p:txBody>
      </p:sp>
      <p:grpSp>
        <p:nvGrpSpPr>
          <p:cNvPr id="1014" name="Google Shape;1014;p109"/>
          <p:cNvGrpSpPr/>
          <p:nvPr/>
        </p:nvGrpSpPr>
        <p:grpSpPr>
          <a:xfrm>
            <a:off x="7610298" y="546875"/>
            <a:ext cx="1114800" cy="1661821"/>
            <a:chOff x="629198" y="1856775"/>
            <a:chExt cx="1114800" cy="1661821"/>
          </a:xfrm>
        </p:grpSpPr>
        <p:pic>
          <p:nvPicPr>
            <p:cNvPr id="1015" name="Google Shape;1015;p10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16" name="Google Shape;1016;p10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017" name="Google Shape;1017;p109"/>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018" name="Google Shape;1018;p109"/>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019" name="Google Shape;1019;p109"/>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20" name="Google Shape;1020;p109"/>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que exploran la perspectiva del adolescente</a:t>
            </a:r>
            <a:endParaRPr sz="1300"/>
          </a:p>
        </p:txBody>
      </p:sp>
      <p:pic>
        <p:nvPicPr>
          <p:cNvPr id="1021" name="Google Shape;1021;p109"/>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022" name="Google Shape;1022;p109"/>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Mmm... tal vez pensó que no respeto su tiempo libre. Casi no tiene tiempo para sí misma entre la escuela y sus actividades extracurriculares.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23" name="Google Shape;1023;p109"/>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024" name="Google Shape;1024;p109"/>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las respuestas</a:t>
            </a:r>
            <a:endParaRPr sz="1300"/>
          </a:p>
        </p:txBody>
      </p:sp>
      <p:cxnSp>
        <p:nvCxnSpPr>
          <p:cNvPr id="1025" name="Google Shape;1025;p109"/>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p110"/>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1" name="Google Shape;1031;p110"/>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2" name="Google Shape;1032;p110"/>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033" name="Google Shape;1033;p110"/>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34" name="Google Shape;1034;p110"/>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Ser adolescente también es difícil, hay tanto que hacer. </a:t>
            </a:r>
            <a:r>
              <a:rPr>
                <a:solidFill>
                  <a:schemeClr val="lt1"/>
                </a:solidFill>
                <a:highlight>
                  <a:srgbClr val="E4027C"/>
                </a:highlight>
              </a:rPr>
              <a:t>¿Cómo te sentiste cuando tu adolescente se negó a pasar tiempo uno a uno? </a:t>
            </a:r>
            <a:endParaRPr sz="1600">
              <a:solidFill>
                <a:schemeClr val="lt1"/>
              </a:solidFill>
              <a:highlight>
                <a:srgbClr val="E4027C"/>
              </a:highlight>
              <a:latin typeface="Noto Sans"/>
              <a:ea typeface="Noto Sans"/>
              <a:cs typeface="Noto Sans"/>
              <a:sym typeface="Noto Sans"/>
            </a:endParaRPr>
          </a:p>
        </p:txBody>
      </p:sp>
      <p:grpSp>
        <p:nvGrpSpPr>
          <p:cNvPr id="1035" name="Google Shape;1035;p110"/>
          <p:cNvGrpSpPr/>
          <p:nvPr/>
        </p:nvGrpSpPr>
        <p:grpSpPr>
          <a:xfrm>
            <a:off x="7610298" y="242075"/>
            <a:ext cx="1114800" cy="1661821"/>
            <a:chOff x="629198" y="1856775"/>
            <a:chExt cx="1114800" cy="1661821"/>
          </a:xfrm>
        </p:grpSpPr>
        <p:pic>
          <p:nvPicPr>
            <p:cNvPr id="1036" name="Google Shape;1036;p11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37" name="Google Shape;1037;p11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038" name="Google Shape;1038;p110"/>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39" name="Google Shape;1039;p110"/>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Haz preguntas sobre la perspectiva de los padres, madres o cuidadores</a:t>
            </a:r>
            <a:endParaRPr sz="1300"/>
          </a:p>
        </p:txBody>
      </p:sp>
      <p:pic>
        <p:nvPicPr>
          <p:cNvPr id="1040" name="Google Shape;1040;p110"/>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041" name="Google Shape;1041;p110"/>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Me sentí lastimada y frustrada.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42" name="Google Shape;1042;p110"/>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6" name="Shape 1046"/>
        <p:cNvGrpSpPr/>
        <p:nvPr/>
      </p:nvGrpSpPr>
      <p:grpSpPr>
        <a:xfrm>
          <a:off x="0" y="0"/>
          <a:ext cx="0" cy="0"/>
          <a:chOff x="0" y="0"/>
          <a:chExt cx="0" cy="0"/>
        </a:xfrm>
      </p:grpSpPr>
      <p:sp>
        <p:nvSpPr>
          <p:cNvPr id="1047" name="Google Shape;1047;p111"/>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8" name="Google Shape;1048;p111"/>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9" name="Google Shape;1049;p111"/>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050" name="Google Shape;1050;p111"/>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051" name="Google Shape;1051;p111"/>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Te entiendo. Sentirse lastimado y frustrado es completamente normal cuando pasan cosas así. </a:t>
            </a:r>
            <a:r>
              <a:rPr>
                <a:highlight>
                  <a:srgbClr val="ED7D31"/>
                </a:highlight>
              </a:rPr>
              <a:t>Cuando dijiste que estabas fracasando, ¿qué te estaba pasando por la cabeza? </a:t>
            </a:r>
            <a:endParaRPr sz="2000">
              <a:solidFill>
                <a:schemeClr val="dk2"/>
              </a:solidFill>
              <a:highlight>
                <a:srgbClr val="ED7D31"/>
              </a:highlight>
              <a:latin typeface="Noto Sans"/>
              <a:ea typeface="Noto Sans"/>
              <a:cs typeface="Noto Sans"/>
              <a:sym typeface="Noto Sans"/>
            </a:endParaRPr>
          </a:p>
        </p:txBody>
      </p:sp>
      <p:grpSp>
        <p:nvGrpSpPr>
          <p:cNvPr id="1052" name="Google Shape;1052;p111"/>
          <p:cNvGrpSpPr/>
          <p:nvPr/>
        </p:nvGrpSpPr>
        <p:grpSpPr>
          <a:xfrm>
            <a:off x="7532223" y="1882350"/>
            <a:ext cx="1114800" cy="1661821"/>
            <a:chOff x="629198" y="1856775"/>
            <a:chExt cx="1114800" cy="1661821"/>
          </a:xfrm>
        </p:grpSpPr>
        <p:pic>
          <p:nvPicPr>
            <p:cNvPr id="1053" name="Google Shape;1053;p11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54" name="Google Shape;1054;p11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055" name="Google Shape;1055;p111"/>
          <p:cNvCxnSpPr>
            <a:stCxn id="1056" idx="2"/>
            <a:endCxn id="1051"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056" name="Google Shape;1056;p111"/>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Asegúrate de que el participante sabe que escuchaste lo que dijo al repetírselo.</a:t>
            </a:r>
            <a:endParaRPr sz="1300"/>
          </a:p>
        </p:txBody>
      </p:sp>
      <p:cxnSp>
        <p:nvCxnSpPr>
          <p:cNvPr id="1057" name="Google Shape;1057;p111"/>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058" name="Google Shape;1058;p111"/>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Pide más detalles </a:t>
            </a:r>
            <a:endParaRPr sz="1300"/>
          </a:p>
          <a:p>
            <a:pPr indent="0" lvl="0" marL="0" rtl="0" algn="ctr">
              <a:spcBef>
                <a:spcPts val="0"/>
              </a:spcBef>
              <a:spcAft>
                <a:spcPts val="0"/>
              </a:spcAft>
              <a:buNone/>
              <a:defRPr sz="1300"/>
            </a:pPr>
            <a:r>
              <a:t>Explorando la perspectiva de los padres, madres y cuidadores </a:t>
            </a:r>
            <a:endParaRPr sz="13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2" name="Shape 1062"/>
        <p:cNvGrpSpPr/>
        <p:nvPr/>
      </p:nvGrpSpPr>
      <p:grpSpPr>
        <a:xfrm>
          <a:off x="0" y="0"/>
          <a:ext cx="0" cy="0"/>
          <a:chOff x="0" y="0"/>
          <a:chExt cx="0" cy="0"/>
        </a:xfrm>
      </p:grpSpPr>
      <p:sp>
        <p:nvSpPr>
          <p:cNvPr id="1063" name="Google Shape;1063;p11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4" name="Google Shape;1064;p11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5" name="Google Shape;1065;p11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066" name="Google Shape;1066;p11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67" name="Google Shape;1067;p11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No dejaba de pensar que no soy una buena madre.</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68" name="Google Shape;1068;p11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069" name="Google Shape;1069;p11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Parece una situación difícil. Muchos padres, madres y cuidadores de adolescentes se sienten así.  Vamos a explorar formas de cambiar estos pensamientos. </a:t>
            </a:r>
            <a:r>
              <a:rPr>
                <a:solidFill>
                  <a:schemeClr val="lt1"/>
                </a:solidFill>
                <a:highlight>
                  <a:srgbClr val="00969A"/>
                </a:highlight>
              </a:rPr>
              <a:t>El primer paso es darte cuenta de cuándo surge un pensamiento negativo.</a:t>
            </a:r>
            <a:r>
              <a:rPr>
                <a:solidFill>
                  <a:schemeClr val="dk2"/>
                </a:solidFill>
              </a:rPr>
              <a:t> </a:t>
            </a:r>
            <a:r>
              <a:rPr>
                <a:solidFill>
                  <a:schemeClr val="dk2"/>
                </a:solidFill>
                <a:highlight>
                  <a:srgbClr val="019FE4"/>
                </a:highlight>
              </a:rPr>
              <a:t>¿Puedes recordar cuándo lo notaste durante la conversación?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070" name="Google Shape;1070;p112"/>
          <p:cNvGrpSpPr/>
          <p:nvPr/>
        </p:nvGrpSpPr>
        <p:grpSpPr>
          <a:xfrm>
            <a:off x="7532223" y="1882350"/>
            <a:ext cx="1114800" cy="1661821"/>
            <a:chOff x="629198" y="1856775"/>
            <a:chExt cx="1114800" cy="1661821"/>
          </a:xfrm>
        </p:grpSpPr>
        <p:pic>
          <p:nvPicPr>
            <p:cNvPr id="1071" name="Google Shape;1071;p11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72" name="Google Shape;1072;p11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073" name="Google Shape;1073;p11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74" name="Google Shape;1074;p112"/>
          <p:cNvCxnSpPr>
            <a:endCxn id="1075"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12"/>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Conectado a la habilidad de diálogo interno </a:t>
            </a:r>
            <a:endParaRPr sz="1300"/>
          </a:p>
        </p:txBody>
      </p:sp>
      <p:cxnSp>
        <p:nvCxnSpPr>
          <p:cNvPr id="1076" name="Google Shape;1076;p112"/>
          <p:cNvCxnSpPr>
            <a:endCxn id="1077"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077" name="Google Shape;1077;p11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Continúa explorando y haciendo preguntas abiertas</a:t>
            </a:r>
            <a:endParaRPr sz="13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1" name="Shape 1081"/>
        <p:cNvGrpSpPr/>
        <p:nvPr/>
      </p:nvGrpSpPr>
      <p:grpSpPr>
        <a:xfrm>
          <a:off x="0" y="0"/>
          <a:ext cx="0" cy="0"/>
          <a:chOff x="0" y="0"/>
          <a:chExt cx="0" cy="0"/>
        </a:xfrm>
      </p:grpSpPr>
      <p:sp>
        <p:nvSpPr>
          <p:cNvPr id="1082" name="Google Shape;1082;p11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3" name="Google Shape;1083;p11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4" name="Google Shape;1084;p11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085" name="Google Shape;1085;p11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86" name="Google Shape;1086;p11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Justo cuando mi adolescente se alejó de mí.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87" name="Google Shape;1087;p11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088" name="Google Shape;1088;p113"/>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¡Bien hecho</a:t>
            </a:r>
            <a:r>
              <a:rPr>
                <a:solidFill>
                  <a:schemeClr val="dk2"/>
                </a:solidFill>
              </a:rPr>
              <a:t> por darte cuenta de cuándo comenzó el diálogo interno negativo! Intentemos preguntarnos, </a:t>
            </a:r>
            <a:r>
              <a:rPr>
                <a:solidFill>
                  <a:schemeClr val="lt1"/>
                </a:solidFill>
                <a:highlight>
                  <a:srgbClr val="E4027C"/>
                </a:highlight>
              </a:rPr>
              <a:t>"¿Cómo puedo convertir este pensamiento en algo más amable?"</a:t>
            </a:r>
            <a:endParaRPr sz="1900">
              <a:solidFill>
                <a:schemeClr val="lt1"/>
              </a:solidFill>
              <a:highlight>
                <a:srgbClr val="E4027C"/>
              </a:highlight>
              <a:latin typeface="Noto Sans"/>
              <a:ea typeface="Noto Sans"/>
              <a:cs typeface="Noto Sans"/>
              <a:sym typeface="Noto Sans"/>
            </a:endParaRPr>
          </a:p>
        </p:txBody>
      </p:sp>
      <p:grpSp>
        <p:nvGrpSpPr>
          <p:cNvPr id="1089" name="Google Shape;1089;p113"/>
          <p:cNvGrpSpPr/>
          <p:nvPr/>
        </p:nvGrpSpPr>
        <p:grpSpPr>
          <a:xfrm>
            <a:off x="7532223" y="1882350"/>
            <a:ext cx="1114800" cy="1661821"/>
            <a:chOff x="629198" y="1856775"/>
            <a:chExt cx="1114800" cy="1661821"/>
          </a:xfrm>
        </p:grpSpPr>
        <p:pic>
          <p:nvPicPr>
            <p:cNvPr id="1090" name="Google Shape;1090;p11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91" name="Google Shape;1091;p11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092" name="Google Shape;1092;p11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93" name="Google Shape;1093;p113"/>
          <p:cNvCxnSpPr>
            <a:endCxn id="1094"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094" name="Google Shape;1094;p113"/>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Reconocer y halagar al padre, madre o cuidador</a:t>
            </a:r>
            <a:endParaRPr sz="1300"/>
          </a:p>
        </p:txBody>
      </p:sp>
      <p:cxnSp>
        <p:nvCxnSpPr>
          <p:cNvPr id="1095" name="Google Shape;1095;p113"/>
          <p:cNvCxnSpPr>
            <a:endCxn id="1096"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3"/>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Relacionado con convertir el diálogo interno negativo en positivo </a:t>
            </a:r>
            <a:endParaRPr sz="13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0" name="Shape 1100"/>
        <p:cNvGrpSpPr/>
        <p:nvPr/>
      </p:nvGrpSpPr>
      <p:grpSpPr>
        <a:xfrm>
          <a:off x="0" y="0"/>
          <a:ext cx="0" cy="0"/>
          <a:chOff x="0" y="0"/>
          <a:chExt cx="0" cy="0"/>
        </a:xfrm>
      </p:grpSpPr>
      <p:sp>
        <p:nvSpPr>
          <p:cNvPr id="1101" name="Google Shape;1101;p11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02" name="Google Shape;1102;p11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103" name="Google Shape;1103;p114"/>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104" name="Google Shape;1104;p114"/>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Creo que ayer mi adolescente necesitaba un poco de espacio. Es una oportunidad para mí de aprender y ser paciente. Me siento orgullosa por intentar compartir tiempo Uno a Uno.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05" name="Google Shape;1105;p114"/>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106" name="Google Shape;1106;p114"/>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Bien hecho</a:t>
            </a:r>
            <a:r>
              <a:rPr>
                <a:solidFill>
                  <a:schemeClr val="dk1"/>
                </a:solidFill>
              </a:rPr>
              <a:t> por encontrar una forma positiva de pensar sobre lo que pasó. </a:t>
            </a:r>
            <a:r>
              <a:rPr>
                <a:highlight>
                  <a:srgbClr val="00969A"/>
                </a:highlight>
              </a:rPr>
              <a:t>Recuerda que no hay malos padres, malas madres o malos cuidadores y que aquí todos estamos aprendiendo. El solo hecho de intentar pasar tiempo con tu adolescente demuestra que te importa.</a:t>
            </a:r>
            <a:endParaRPr sz="1600">
              <a:highlight>
                <a:srgbClr val="00969A"/>
              </a:highlight>
              <a:latin typeface="Noto Sans"/>
              <a:ea typeface="Noto Sans"/>
              <a:cs typeface="Noto Sans"/>
              <a:sym typeface="Noto Sans"/>
            </a:endParaRPr>
          </a:p>
        </p:txBody>
      </p:sp>
      <p:grpSp>
        <p:nvGrpSpPr>
          <p:cNvPr id="1107" name="Google Shape;1107;p114"/>
          <p:cNvGrpSpPr/>
          <p:nvPr/>
        </p:nvGrpSpPr>
        <p:grpSpPr>
          <a:xfrm>
            <a:off x="7532223" y="1882350"/>
            <a:ext cx="1114800" cy="1661821"/>
            <a:chOff x="629198" y="1856775"/>
            <a:chExt cx="1114800" cy="1661821"/>
          </a:xfrm>
        </p:grpSpPr>
        <p:pic>
          <p:nvPicPr>
            <p:cNvPr id="1108" name="Google Shape;1108;p114"/>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109" name="Google Shape;1109;p11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110" name="Google Shape;1110;p114"/>
          <p:cNvCxnSpPr>
            <a:endCxn id="1111"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111" name="Google Shape;1111;p114"/>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Enfatiza la habilidad de hablar positivamente de uno mismo</a:t>
            </a:r>
            <a:endParaRPr sz="1300"/>
          </a:p>
        </p:txBody>
      </p:sp>
      <p:sp>
        <p:nvSpPr>
          <p:cNvPr id="1112" name="Google Shape;1112;p11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113" name="Google Shape;1113;p114"/>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114" name="Google Shape;1114;p114"/>
          <p:cNvCxnSpPr>
            <a:endCxn id="1115"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115" name="Google Shape;1115;p114"/>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 por intentarlo</a:t>
            </a:r>
            <a:endParaRPr sz="13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9" name="Shape 1119"/>
        <p:cNvGrpSpPr/>
        <p:nvPr/>
      </p:nvGrpSpPr>
      <p:grpSpPr>
        <a:xfrm>
          <a:off x="0" y="0"/>
          <a:ext cx="0" cy="0"/>
          <a:chOff x="0" y="0"/>
          <a:chExt cx="0" cy="0"/>
        </a:xfrm>
      </p:grpSpPr>
      <p:sp>
        <p:nvSpPr>
          <p:cNvPr id="1120" name="Google Shape;1120;p115"/>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1" name="Google Shape;1121;p115"/>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2" name="Google Shape;1122;p115"/>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PRACTICAR</a:t>
            </a:r>
            <a:endParaRPr>
              <a:latin typeface="Delicious Handrawn"/>
              <a:ea typeface="Delicious Handrawn"/>
              <a:cs typeface="Delicious Handrawn"/>
              <a:sym typeface="Delicious Handrawn"/>
            </a:endParaRPr>
          </a:p>
        </p:txBody>
      </p:sp>
      <p:sp>
        <p:nvSpPr>
          <p:cNvPr id="1123" name="Google Shape;1123;p115"/>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¿Qué tal si practicamos cómo le vas a hacer para una situación similar en el futuro? Si sientes que no conectas con tu adolescente, ¿qué te dirás? Recuerda tus esfuerzos de crianza, aunque sean pequeños, a lo largo del día. </a:t>
            </a:r>
            <a:endParaRPr sz="1500">
              <a:solidFill>
                <a:schemeClr val="lt1"/>
              </a:solidFill>
              <a:highlight>
                <a:srgbClr val="DB3614"/>
              </a:highlight>
              <a:latin typeface="Noto Sans"/>
              <a:ea typeface="Noto Sans"/>
              <a:cs typeface="Noto Sans"/>
              <a:sym typeface="Noto Sans"/>
            </a:endParaRPr>
          </a:p>
        </p:txBody>
      </p:sp>
      <p:grpSp>
        <p:nvGrpSpPr>
          <p:cNvPr id="1124" name="Google Shape;1124;p115"/>
          <p:cNvGrpSpPr/>
          <p:nvPr/>
        </p:nvGrpSpPr>
        <p:grpSpPr>
          <a:xfrm>
            <a:off x="207723" y="173900"/>
            <a:ext cx="1114800" cy="1661821"/>
            <a:chOff x="629198" y="1856775"/>
            <a:chExt cx="1114800" cy="1661821"/>
          </a:xfrm>
        </p:grpSpPr>
        <p:pic>
          <p:nvPicPr>
            <p:cNvPr id="1125" name="Google Shape;112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26" name="Google Shape;112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127" name="Google Shape;1127;p115"/>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128" name="Google Shape;1128;p115"/>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Practicar el diálogo interno con el participante</a:t>
            </a:r>
            <a:endParaRPr sz="1300"/>
          </a:p>
        </p:txBody>
      </p:sp>
      <p:pic>
        <p:nvPicPr>
          <p:cNvPr id="1129" name="Google Shape;1129;p115"/>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130" name="Google Shape;1130;p115"/>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131" name="Google Shape;1131;p115"/>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¡Tienes razón! La próxima vez que pase, me diré a mí misma: "Aunque ayer fue difícil, puedo celebrar las veces que he conectado con mi adolescente. Cada interacción positiva es un paso hacia adelante en mi viaje como madre."</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32" name="Google Shape;1132;p115"/>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133" name="Google Shape;1133;p115"/>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¡Qué increíble, Isabel! ¡Tienes razón! ¡Cada pequeño paso que damos es un paso hacia adelante en nuestro viaje como padres, madres o cuidadores! </a:t>
            </a:r>
            <a:endParaRPr sz="1500">
              <a:solidFill>
                <a:schemeClr val="lt1"/>
              </a:solidFill>
              <a:highlight>
                <a:srgbClr val="DB3614"/>
              </a:highlight>
              <a:latin typeface="Noto Sans"/>
              <a:ea typeface="Noto Sans"/>
              <a:cs typeface="Noto Sans"/>
              <a:sym typeface="Noto Sans"/>
            </a:endParaRPr>
          </a:p>
        </p:txBody>
      </p:sp>
      <p:grpSp>
        <p:nvGrpSpPr>
          <p:cNvPr id="1134" name="Google Shape;1134;p115"/>
          <p:cNvGrpSpPr/>
          <p:nvPr/>
        </p:nvGrpSpPr>
        <p:grpSpPr>
          <a:xfrm>
            <a:off x="7193798" y="3143075"/>
            <a:ext cx="1114800" cy="1661821"/>
            <a:chOff x="629198" y="1856775"/>
            <a:chExt cx="1114800" cy="1661821"/>
          </a:xfrm>
        </p:grpSpPr>
        <p:pic>
          <p:nvPicPr>
            <p:cNvPr id="1135" name="Google Shape;113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36" name="Google Shape;113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140" name="Shape 1140"/>
        <p:cNvGrpSpPr/>
        <p:nvPr/>
      </p:nvGrpSpPr>
      <p:grpSpPr>
        <a:xfrm>
          <a:off x="0" y="0"/>
          <a:ext cx="0" cy="0"/>
          <a:chOff x="0" y="0"/>
          <a:chExt cx="0" cy="0"/>
        </a:xfrm>
      </p:grpSpPr>
      <p:sp>
        <p:nvSpPr>
          <p:cNvPr id="1141" name="Google Shape;1141;p116"/>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Cuestionario Sorpresa sobre A-E-C-P</a:t>
            </a:r>
            <a:endParaRPr b="1" sz="4400">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7"/>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te preocupes. Todos los padres, madres y cuidadores aprenden a enfrentarse a estas cosas con el tiempo.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La sensación de desesperación irá pasando a medida que tu niño o niña crezca. Sigue así y te irá bien. </a:t>
            </a:r>
            <a:endParaRPr sz="2400">
              <a:solidFill>
                <a:schemeClr val="accent5"/>
              </a:solidFill>
            </a:endParaRPr>
          </a:p>
        </p:txBody>
      </p:sp>
      <p:sp>
        <p:nvSpPr>
          <p:cNvPr id="1147" name="Google Shape;1147;p11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48" name="Google Shape;1148;p11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8"/>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Es importante reconocer y ACEPTAR las emociones de los padres, madres y cuidadores cuando se enfrentan a situaciones difíciles con sus niños y niñas. Ignorar o menospreciar estos sentimientos puede no ayudar a comprender y resolver los problemas. Entonces, podrás EXPLORAR la situación más detalladamente con el padre, la madre o la persona cuidadora.</a:t>
            </a:r>
            <a:endParaRPr i="1" sz="3000">
              <a:solidFill>
                <a:schemeClr val="accent5"/>
              </a:solidFill>
            </a:endParaRPr>
          </a:p>
        </p:txBody>
      </p:sp>
      <p:sp>
        <p:nvSpPr>
          <p:cNvPr id="1154" name="Google Shape;1154;p11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5" name="Google Shape;1155;p11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